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0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12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125.png"/><Relationship Id="rId9" Type="http://schemas.openxmlformats.org/officeDocument/2006/relationships/image" Target="../media/image122.png"/><Relationship Id="rId1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0.png"/><Relationship Id="rId18" Type="http://schemas.openxmlformats.org/officeDocument/2006/relationships/image" Target="../media/image139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12" Type="http://schemas.openxmlformats.org/officeDocument/2006/relationships/image" Target="../media/image129.png"/><Relationship Id="rId17" Type="http://schemas.openxmlformats.org/officeDocument/2006/relationships/image" Target="../media/image138.png"/><Relationship Id="rId2" Type="http://schemas.openxmlformats.org/officeDocument/2006/relationships/image" Target="../media/image132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28.png"/><Relationship Id="rId5" Type="http://schemas.openxmlformats.org/officeDocument/2006/relationships/image" Target="../media/image134.png"/><Relationship Id="rId15" Type="http://schemas.openxmlformats.org/officeDocument/2006/relationships/image" Target="../media/image136.png"/><Relationship Id="rId10" Type="http://schemas.openxmlformats.org/officeDocument/2006/relationships/image" Target="../media/image123.png"/><Relationship Id="rId4" Type="http://schemas.openxmlformats.org/officeDocument/2006/relationships/image" Target="../media/image133.png"/><Relationship Id="rId9" Type="http://schemas.openxmlformats.org/officeDocument/2006/relationships/image" Target="../media/image122.png"/><Relationship Id="rId14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30.png"/><Relationship Id="rId18" Type="http://schemas.openxmlformats.org/officeDocument/2006/relationships/image" Target="../media/image139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12" Type="http://schemas.openxmlformats.org/officeDocument/2006/relationships/image" Target="../media/image129.png"/><Relationship Id="rId17" Type="http://schemas.openxmlformats.org/officeDocument/2006/relationships/image" Target="../media/image138.png"/><Relationship Id="rId2" Type="http://schemas.openxmlformats.org/officeDocument/2006/relationships/image" Target="../media/image132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28.png"/><Relationship Id="rId5" Type="http://schemas.openxmlformats.org/officeDocument/2006/relationships/image" Target="../media/image140.png"/><Relationship Id="rId15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42.png"/><Relationship Id="rId4" Type="http://schemas.openxmlformats.org/officeDocument/2006/relationships/image" Target="../media/image133.png"/><Relationship Id="rId9" Type="http://schemas.openxmlformats.org/officeDocument/2006/relationships/image" Target="../media/image122.png"/><Relationship Id="rId1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 txBox="1"/>
          <p:nvPr/>
        </p:nvSpPr>
        <p:spPr>
          <a:xfrm>
            <a:off x="2765202" y="2523172"/>
            <a:ext cx="6824473" cy="1098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0" spc="10" dirty="0">
                <a:solidFill>
                  <a:srgbClr val="0F6FC6"/>
                </a:solidFill>
                <a:latin typeface="Calibri Light"/>
                <a:cs typeface="Calibri Light"/>
              </a:rPr>
              <a:t>Social Media Analytics</a:t>
            </a:r>
            <a:endParaRPr sz="6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8414775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SOCIAL MEDIA ANALYTICS WITH TWITTER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350199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About Twitter..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1824228"/>
            <a:ext cx="3349751" cy="201320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057955" y="2194571"/>
            <a:ext cx="2503972" cy="13035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50" spc="10" dirty="0">
                <a:latin typeface="Calibri"/>
                <a:cs typeface="Calibri"/>
              </a:rPr>
              <a:t>Social media</a:t>
            </a:r>
            <a:endParaRPr sz="3200">
              <a:latin typeface="Calibri"/>
              <a:cs typeface="Calibri"/>
            </a:endParaRPr>
          </a:p>
          <a:p>
            <a:pPr marL="373166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platform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1824228"/>
            <a:ext cx="3349751" cy="2013203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539781" y="2194571"/>
            <a:ext cx="2895775" cy="13035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10" spc="10" dirty="0">
                <a:latin typeface="Calibri"/>
                <a:cs typeface="Calibri"/>
              </a:rPr>
              <a:t>Short message</a:t>
            </a:r>
            <a:endParaRPr sz="3600">
              <a:latin typeface="Calibri"/>
              <a:cs typeface="Calibri"/>
            </a:endParaRPr>
          </a:p>
          <a:p>
            <a:pPr marL="137062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called tweets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4165091"/>
            <a:ext cx="3349751" cy="2013204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890315" y="4534395"/>
            <a:ext cx="2839400" cy="13035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10" spc="10" dirty="0">
                <a:latin typeface="Calibri"/>
                <a:cs typeface="Calibri"/>
              </a:rPr>
              <a:t>Microblogging</a:t>
            </a:r>
            <a:endParaRPr sz="2400">
              <a:latin typeface="Calibri"/>
              <a:cs typeface="Calibri"/>
            </a:endParaRPr>
          </a:p>
          <a:p>
            <a:pPr marL="1028907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site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4165091"/>
            <a:ext cx="3349751" cy="2013204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557910" y="4276268"/>
            <a:ext cx="2858926" cy="13035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45492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Information</a:t>
            </a:r>
            <a:endParaRPr sz="37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700" spc="10" dirty="0">
                <a:latin typeface="Calibri"/>
                <a:cs typeface="Calibri"/>
              </a:rPr>
              <a:t>from tweets &amp;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09170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Applications of twitter data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8075" y="2124456"/>
            <a:ext cx="6097" cy="4305300"/>
          </a:xfrm>
          <a:custGeom>
            <a:avLst/>
            <a:gdLst/>
            <a:ahLst/>
            <a:cxnLst/>
            <a:rect l="l" t="t" r="r" b="b"/>
            <a:pathLst>
              <a:path w="6097" h="4305300">
                <a:moveTo>
                  <a:pt x="3049" y="3048"/>
                </a:moveTo>
                <a:lnTo>
                  <a:pt x="3049" y="4302252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8" y="2267711"/>
            <a:ext cx="2267712" cy="194157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6108" y="4225029"/>
            <a:ext cx="2060840" cy="839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7794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Current</a:t>
            </a:r>
            <a:endParaRPr sz="2600">
              <a:latin typeface="Calibri Light"/>
              <a:cs typeface="Calibri Light"/>
            </a:endParaRPr>
          </a:p>
          <a:p>
            <a:pPr marL="0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trending topics</a:t>
            </a:r>
            <a:endParaRPr sz="26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80232" y="5313389"/>
            <a:ext cx="835434" cy="4768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world</a:t>
            </a:r>
            <a:endParaRPr sz="2600">
              <a:latin typeface="Calibri Light"/>
              <a:cs typeface="Calibri Light"/>
            </a:endParaRPr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4" y="1650492"/>
            <a:ext cx="2388108" cy="47701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08075" y="1647444"/>
            <a:ext cx="2394205" cy="483108"/>
          </a:xfrm>
          <a:custGeom>
            <a:avLst/>
            <a:gdLst/>
            <a:ahLst/>
            <a:cxnLst/>
            <a:rect l="l" t="t" r="r" b="b"/>
            <a:pathLst>
              <a:path w="2394205" h="483108">
                <a:moveTo>
                  <a:pt x="3049" y="480060"/>
                </a:moveTo>
                <a:lnTo>
                  <a:pt x="3049" y="3048"/>
                </a:lnTo>
                <a:lnTo>
                  <a:pt x="2391157" y="3048"/>
                </a:lnTo>
                <a:lnTo>
                  <a:pt x="2391157" y="480060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1019623" y="1682911"/>
            <a:ext cx="1627273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Trending topics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44824" y="2124456"/>
            <a:ext cx="6096" cy="4305300"/>
          </a:xfrm>
          <a:custGeom>
            <a:avLst/>
            <a:gdLst/>
            <a:ahLst/>
            <a:cxnLst/>
            <a:rect l="l" t="t" r="r" b="b"/>
            <a:pathLst>
              <a:path w="6096" h="4305300">
                <a:moveTo>
                  <a:pt x="3048" y="3048"/>
                </a:moveTo>
                <a:lnTo>
                  <a:pt x="3048" y="4302252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95" y="2267712"/>
            <a:ext cx="2267711" cy="1941576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733072" y="4235011"/>
            <a:ext cx="2108063" cy="6474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 Light"/>
                <a:cs typeface="Calibri Light"/>
              </a:rPr>
              <a:t>• Customer opinion</a:t>
            </a:r>
            <a:endParaRPr sz="1800">
              <a:latin typeface="Calibri Light"/>
              <a:cs typeface="Calibri Light"/>
            </a:endParaRPr>
          </a:p>
          <a:p>
            <a:pPr marL="228548">
              <a:lnSpc>
                <a:spcPct val="100000"/>
              </a:lnSpc>
            </a:pPr>
            <a:r>
              <a:rPr sz="2000" spc="10" dirty="0">
                <a:latin typeface="Calibri Light"/>
                <a:cs typeface="Calibri Light"/>
              </a:rPr>
              <a:t>about a brand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961620" y="5118917"/>
            <a:ext cx="1934565" cy="6459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 Light"/>
                <a:cs typeface="Calibri Light"/>
              </a:rPr>
              <a:t>of a political party,</a:t>
            </a:r>
            <a:endParaRPr sz="2000">
              <a:latin typeface="Calibri Light"/>
              <a:cs typeface="Calibri Light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Calibri Light"/>
                <a:cs typeface="Calibri Light"/>
              </a:rPr>
              <a:t>leader, or event</a:t>
            </a:r>
            <a:endParaRPr sz="2000">
              <a:latin typeface="Calibri Light"/>
              <a:cs typeface="Calibri Light"/>
            </a:endParaRPr>
          </a:p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71" y="1650492"/>
            <a:ext cx="2388107" cy="47701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544824" y="1647444"/>
            <a:ext cx="2394204" cy="483108"/>
          </a:xfrm>
          <a:custGeom>
            <a:avLst/>
            <a:gdLst/>
            <a:ahLst/>
            <a:cxnLst/>
            <a:rect l="l" t="t" r="r" b="b"/>
            <a:pathLst>
              <a:path w="2394204" h="483108">
                <a:moveTo>
                  <a:pt x="3048" y="480060"/>
                </a:moveTo>
                <a:lnTo>
                  <a:pt x="3048" y="3048"/>
                </a:lnTo>
                <a:lnTo>
                  <a:pt x="2391156" y="3048"/>
                </a:lnTo>
                <a:lnTo>
                  <a:pt x="2391156" y="480060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3650245" y="1682911"/>
            <a:ext cx="2239873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Customer perception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81572" y="2124456"/>
            <a:ext cx="6096" cy="4305300"/>
          </a:xfrm>
          <a:custGeom>
            <a:avLst/>
            <a:gdLst/>
            <a:ahLst/>
            <a:cxnLst/>
            <a:rect l="l" t="t" r="r" b="b"/>
            <a:pathLst>
              <a:path w="6096" h="4305300">
                <a:moveTo>
                  <a:pt x="3048" y="3048"/>
                </a:moveTo>
                <a:lnTo>
                  <a:pt x="3048" y="4302252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43" y="2267711"/>
            <a:ext cx="2267712" cy="194157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680707" y="4225029"/>
            <a:ext cx="2179927" cy="839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65762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Reach of a</a:t>
            </a:r>
            <a:endParaRPr sz="2600">
              <a:latin typeface="Calibri Light"/>
              <a:cs typeface="Calibri Light"/>
            </a:endParaRPr>
          </a:p>
          <a:p>
            <a:pPr marL="0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movie, brand or</a:t>
            </a:r>
            <a:endParaRPr sz="2600">
              <a:latin typeface="Calibri Light"/>
              <a:cs typeface="Calibri Light"/>
            </a:endParaRPr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19" y="1650492"/>
            <a:ext cx="2388107" cy="47701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481572" y="1647444"/>
            <a:ext cx="2394204" cy="483108"/>
          </a:xfrm>
          <a:custGeom>
            <a:avLst/>
            <a:gdLst/>
            <a:ahLst/>
            <a:cxnLst/>
            <a:rect l="l" t="t" r="r" b="b"/>
            <a:pathLst>
              <a:path w="2394204" h="483108">
                <a:moveTo>
                  <a:pt x="3048" y="480060"/>
                </a:moveTo>
                <a:lnTo>
                  <a:pt x="3048" y="3048"/>
                </a:lnTo>
                <a:lnTo>
                  <a:pt x="2391156" y="3048"/>
                </a:lnTo>
                <a:lnTo>
                  <a:pt x="2391156" y="480060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7366019" y="1682911"/>
            <a:ext cx="677806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Reach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18320" y="2124456"/>
            <a:ext cx="6096" cy="4305300"/>
          </a:xfrm>
          <a:custGeom>
            <a:avLst/>
            <a:gdLst/>
            <a:ahLst/>
            <a:cxnLst/>
            <a:rect l="l" t="t" r="r" b="b"/>
            <a:pathLst>
              <a:path w="6096" h="4305300">
                <a:moveTo>
                  <a:pt x="3048" y="3048"/>
                </a:moveTo>
                <a:lnTo>
                  <a:pt x="3048" y="4302252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192" y="2267711"/>
            <a:ext cx="2269235" cy="1941576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9623661" y="4225029"/>
            <a:ext cx="2167560" cy="8396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34267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Detect events</a:t>
            </a:r>
            <a:endParaRPr sz="2600">
              <a:latin typeface="Calibri Light"/>
              <a:cs typeface="Calibri Light"/>
            </a:endParaRPr>
          </a:p>
          <a:p>
            <a:pPr marL="0">
              <a:lnSpc>
                <a:spcPct val="100000"/>
              </a:lnSpc>
            </a:pPr>
            <a:r>
              <a:rPr sz="2600" spc="10" dirty="0">
                <a:latin typeface="Calibri Light"/>
                <a:cs typeface="Calibri Light"/>
              </a:rPr>
              <a:t>like epidemic or</a:t>
            </a:r>
            <a:endParaRPr sz="2600">
              <a:latin typeface="Calibri Light"/>
              <a:cs typeface="Calibri Light"/>
            </a:endParaRPr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367" y="1650492"/>
            <a:ext cx="2388108" cy="47701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9418320" y="1647444"/>
            <a:ext cx="2394204" cy="483108"/>
          </a:xfrm>
          <a:custGeom>
            <a:avLst/>
            <a:gdLst/>
            <a:ahLst/>
            <a:cxnLst/>
            <a:rect l="l" t="t" r="r" b="b"/>
            <a:pathLst>
              <a:path w="2394204" h="483108">
                <a:moveTo>
                  <a:pt x="3048" y="480060"/>
                </a:moveTo>
                <a:lnTo>
                  <a:pt x="3048" y="3048"/>
                </a:lnTo>
                <a:lnTo>
                  <a:pt x="2391156" y="3048"/>
                </a:lnTo>
                <a:lnTo>
                  <a:pt x="2391156" y="480060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9806141" y="1682911"/>
            <a:ext cx="1675885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Event detection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043939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Pros &amp; Cons of twitter data</a:t>
            </a:r>
            <a:endParaRPr sz="4300">
              <a:latin typeface="Calibri Light"/>
              <a:cs typeface="Calibri Light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68112"/>
            <a:ext cx="4853940" cy="71018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610454" y="5598131"/>
            <a:ext cx="1366570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Advantages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75632"/>
            <a:ext cx="4853940" cy="71170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22446" y="4805916"/>
            <a:ext cx="4548839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Twitter API is more open and accessible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3152"/>
            <a:ext cx="4853940" cy="71170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23030" y="3860222"/>
            <a:ext cx="4345416" cy="7753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latin typeface="Calibri"/>
                <a:cs typeface="Calibri"/>
              </a:rPr>
              <a:t>easier to find &amp; follow conversations -</a:t>
            </a:r>
            <a:endParaRPr sz="1400">
              <a:latin typeface="Calibri"/>
              <a:cs typeface="Calibri"/>
            </a:endParaRPr>
          </a:p>
          <a:p>
            <a:pPr marL="1376053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hastag norms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2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0672"/>
            <a:ext cx="4853940" cy="711707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796671" y="3221487"/>
            <a:ext cx="1078977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length of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872581" y="3221487"/>
            <a:ext cx="1926028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tweets is limited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3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5468112"/>
            <a:ext cx="4853940" cy="710184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8300779" y="5598131"/>
            <a:ext cx="1311714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Limitations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4675632"/>
            <a:ext cx="4853940" cy="71170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32455" y="4805916"/>
            <a:ext cx="3446828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Stores only 6-9 days of tweets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5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3883152"/>
            <a:ext cx="4853940" cy="71170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6918510" y="3860222"/>
            <a:ext cx="4077298" cy="7753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latin typeface="Calibri"/>
                <a:cs typeface="Calibri"/>
              </a:rPr>
              <a:t>historical search is limited with free</a:t>
            </a:r>
            <a:endParaRPr sz="1300">
              <a:latin typeface="Calibri"/>
              <a:cs typeface="Calibri"/>
            </a:endParaRPr>
          </a:p>
          <a:p>
            <a:pPr marL="1559006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account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6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3090672"/>
            <a:ext cx="4853940" cy="711707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6654858" y="3068008"/>
            <a:ext cx="4605129" cy="7753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50" spc="10" dirty="0">
                <a:latin typeface="Calibri"/>
                <a:cs typeface="Calibri"/>
              </a:rPr>
              <a:t>limitations of # of tweets extracted for a</a:t>
            </a:r>
            <a:endParaRPr sz="1400">
              <a:latin typeface="Calibri"/>
              <a:cs typeface="Calibri"/>
            </a:endParaRPr>
          </a:p>
          <a:p>
            <a:pPr marL="1563747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free account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2299716"/>
            <a:ext cx="4853940" cy="71018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6767634" y="2429272"/>
            <a:ext cx="4379533" cy="4674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~1% sample of all the tweets available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9" y="1507236"/>
            <a:ext cx="4853940" cy="710184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6720359" y="1483580"/>
            <a:ext cx="4474048" cy="775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60" spc="10" dirty="0">
                <a:latin typeface="Calibri"/>
                <a:cs typeface="Calibri"/>
              </a:rPr>
              <a:t>A very small % of tweets are accurately</a:t>
            </a:r>
            <a:endParaRPr sz="1300">
              <a:latin typeface="Calibri"/>
              <a:cs typeface="Calibri"/>
            </a:endParaRPr>
          </a:p>
          <a:p>
            <a:pPr marL="1620083">
              <a:lnSpc>
                <a:spcPct val="100000"/>
              </a:lnSpc>
            </a:pPr>
            <a:r>
              <a:rPr sz="2200" spc="10" dirty="0">
                <a:latin typeface="Calibri"/>
                <a:cs typeface="Calibri"/>
              </a:rPr>
              <a:t>geo coded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5192056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0F6FC6"/>
                </a:solidFill>
                <a:latin typeface="Calibri Light"/>
                <a:cs typeface="Calibri Light"/>
              </a:rPr>
              <a:t>SETTING UP TWITTER API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55138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What is an API?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7" y="1664207"/>
            <a:ext cx="10981944" cy="439674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63" y="2432303"/>
            <a:ext cx="3628643" cy="21595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552829" y="2685014"/>
            <a:ext cx="2464057" cy="11981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91924">
              <a:lnSpc>
                <a:spcPct val="100000"/>
              </a:lnSpc>
            </a:pPr>
            <a:r>
              <a:rPr sz="3400" spc="10" dirty="0">
                <a:latin typeface="Calibri"/>
                <a:cs typeface="Calibri"/>
              </a:rPr>
              <a:t>Application</a:t>
            </a:r>
            <a:endParaRPr sz="3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400" spc="10" dirty="0">
                <a:latin typeface="Calibri"/>
                <a:cs typeface="Calibri"/>
              </a:rPr>
              <a:t>programming</a:t>
            </a:r>
            <a:endParaRPr sz="3400">
              <a:latin typeface="Calibri"/>
              <a:cs typeface="Calibri"/>
            </a:endParaRPr>
          </a:p>
        </p:txBody>
      </p:sp>
      <p:pic>
        <p:nvPicPr>
          <p:cNvPr id="95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3134867"/>
            <a:ext cx="4285488" cy="215798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266688" y="3150068"/>
            <a:ext cx="4037324" cy="11981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50" spc="10" dirty="0">
                <a:latin typeface="Calibri"/>
                <a:cs typeface="Calibri"/>
              </a:rPr>
              <a:t>Software intermediary</a:t>
            </a:r>
            <a:endParaRPr sz="2900">
              <a:latin typeface="Calibri"/>
              <a:cs typeface="Calibri"/>
            </a:endParaRPr>
          </a:p>
          <a:p>
            <a:pPr marL="621923">
              <a:lnSpc>
                <a:spcPct val="100000"/>
              </a:lnSpc>
            </a:pPr>
            <a:r>
              <a:rPr sz="3400" spc="10" dirty="0">
                <a:latin typeface="Calibri"/>
                <a:cs typeface="Calibri"/>
              </a:rPr>
              <a:t>that allows two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289281" y="4573332"/>
            <a:ext cx="1988903" cy="7228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400" spc="10" dirty="0">
                <a:latin typeface="Calibri"/>
                <a:cs typeface="Calibri"/>
              </a:rPr>
              <a:t>each other</a:t>
            </a:r>
            <a:endParaRPr sz="3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2515488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Twitter API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58180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Twitter API – R vs Python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495085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Package rtweet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2292095"/>
            <a:ext cx="5231891" cy="314248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63911" y="2896024"/>
            <a:ext cx="2020173" cy="850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Rtweet is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885708" y="2896024"/>
            <a:ext cx="2807901" cy="850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an R package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34308" y="4011491"/>
            <a:ext cx="3489565" cy="850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from Twitter API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03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56" y="2292095"/>
            <a:ext cx="5231891" cy="31424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837121" y="2337923"/>
            <a:ext cx="4374531" cy="1408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56766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convert response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objects to more user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739683" y="4011124"/>
            <a:ext cx="4571948" cy="1409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latin typeface="Calibri"/>
                <a:cs typeface="Calibri"/>
              </a:rPr>
              <a:t>structures---e.g., data</a:t>
            </a:r>
            <a:endParaRPr sz="2700">
              <a:latin typeface="Calibri"/>
              <a:cs typeface="Calibri"/>
            </a:endParaRPr>
          </a:p>
          <a:p>
            <a:pPr marL="1517908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frames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503970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Pre-requisites to setup R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" y="4069080"/>
            <a:ext cx="2020824" cy="121310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614172" y="4066031"/>
            <a:ext cx="2026920" cy="1219201"/>
          </a:xfrm>
          <a:custGeom>
            <a:avLst/>
            <a:gdLst/>
            <a:ahLst/>
            <a:cxnLst/>
            <a:rect l="l" t="t" r="r" b="b"/>
            <a:pathLst>
              <a:path w="2026920" h="1219201">
                <a:moveTo>
                  <a:pt x="198603" y="198477"/>
                </a:moveTo>
                <a:lnTo>
                  <a:pt x="2023872" y="3049"/>
                </a:lnTo>
                <a:lnTo>
                  <a:pt x="2023872" y="198477"/>
                </a:lnTo>
                <a:close/>
              </a:path>
              <a:path w="2026920" h="1219201">
                <a:moveTo>
                  <a:pt x="3048" y="1216153"/>
                </a:moveTo>
                <a:lnTo>
                  <a:pt x="3048" y="3049"/>
                </a:lnTo>
                <a:lnTo>
                  <a:pt x="2023872" y="3049"/>
                </a:lnTo>
                <a:lnTo>
                  <a:pt x="198603" y="198477"/>
                </a:lnTo>
                <a:lnTo>
                  <a:pt x="198603" y="1216153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905659" y="4280735"/>
            <a:ext cx="1362617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You need a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twitter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91" y="3517392"/>
            <a:ext cx="344424" cy="3429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295144" y="3514344"/>
            <a:ext cx="350520" cy="348997"/>
          </a:xfrm>
          <a:custGeom>
            <a:avLst/>
            <a:gdLst/>
            <a:ahLst/>
            <a:cxnLst/>
            <a:rect l="l" t="t" r="r" b="b"/>
            <a:pathLst>
              <a:path w="350520" h="348997">
                <a:moveTo>
                  <a:pt x="3048" y="345948"/>
                </a:moveTo>
                <a:lnTo>
                  <a:pt x="347472" y="3048"/>
                </a:lnTo>
                <a:lnTo>
                  <a:pt x="347472" y="345948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03" y="3515868"/>
            <a:ext cx="2019300" cy="121462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848355" y="3512820"/>
            <a:ext cx="2025397" cy="1220724"/>
          </a:xfrm>
          <a:custGeom>
            <a:avLst/>
            <a:gdLst/>
            <a:ahLst/>
            <a:cxnLst/>
            <a:rect l="l" t="t" r="r" b="b"/>
            <a:pathLst>
              <a:path w="2025397" h="1220724">
                <a:moveTo>
                  <a:pt x="198845" y="198730"/>
                </a:moveTo>
                <a:lnTo>
                  <a:pt x="2022349" y="3048"/>
                </a:lnTo>
                <a:lnTo>
                  <a:pt x="2022349" y="198730"/>
                </a:lnTo>
                <a:close/>
              </a:path>
              <a:path w="2025397" h="1220724">
                <a:moveTo>
                  <a:pt x="3049" y="1217676"/>
                </a:moveTo>
                <a:lnTo>
                  <a:pt x="3049" y="3048"/>
                </a:lnTo>
                <a:lnTo>
                  <a:pt x="2022349" y="3048"/>
                </a:lnTo>
                <a:lnTo>
                  <a:pt x="198845" y="198730"/>
                </a:lnTo>
                <a:lnTo>
                  <a:pt x="198845" y="1217676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3138725" y="3728161"/>
            <a:ext cx="1618503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Log into your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twitter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138725" y="4691427"/>
            <a:ext cx="1640097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your browser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51" y="2964180"/>
            <a:ext cx="344424" cy="34442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4527804" y="2961131"/>
            <a:ext cx="350520" cy="350521"/>
          </a:xfrm>
          <a:custGeom>
            <a:avLst/>
            <a:gdLst/>
            <a:ahLst/>
            <a:cxnLst/>
            <a:rect l="l" t="t" r="r" b="b"/>
            <a:pathLst>
              <a:path w="350520" h="350521">
                <a:moveTo>
                  <a:pt x="3048" y="347473"/>
                </a:moveTo>
                <a:lnTo>
                  <a:pt x="347472" y="3049"/>
                </a:lnTo>
                <a:lnTo>
                  <a:pt x="347472" y="347473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4" y="2964180"/>
            <a:ext cx="2020824" cy="1213103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081016" y="2961132"/>
            <a:ext cx="2026920" cy="1219200"/>
          </a:xfrm>
          <a:custGeom>
            <a:avLst/>
            <a:gdLst/>
            <a:ahLst/>
            <a:cxnLst/>
            <a:rect l="l" t="t" r="r" b="b"/>
            <a:pathLst>
              <a:path w="2026920" h="1219200">
                <a:moveTo>
                  <a:pt x="198603" y="198476"/>
                </a:moveTo>
                <a:lnTo>
                  <a:pt x="2023872" y="3048"/>
                </a:lnTo>
                <a:lnTo>
                  <a:pt x="2023872" y="198476"/>
                </a:lnTo>
                <a:close/>
              </a:path>
              <a:path w="2026920" h="1219200">
                <a:moveTo>
                  <a:pt x="3048" y="1216152"/>
                </a:moveTo>
                <a:lnTo>
                  <a:pt x="3048" y="3048"/>
                </a:lnTo>
                <a:lnTo>
                  <a:pt x="2023872" y="3048"/>
                </a:lnTo>
                <a:lnTo>
                  <a:pt x="198603" y="198476"/>
                </a:lnTo>
                <a:lnTo>
                  <a:pt x="198603" y="1216152"/>
                </a:lnTo>
                <a:close/>
              </a:path>
            </a:pathLst>
          </a:custGeom>
          <a:ln w="6096">
            <a:solidFill>
              <a:srgbClr val="A5C2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5371790" y="3175586"/>
            <a:ext cx="1578942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Ensure there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is no pop-up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371790" y="4138852"/>
            <a:ext cx="1640097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your browser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12" y="2410968"/>
            <a:ext cx="344424" cy="344424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6760464" y="2407919"/>
            <a:ext cx="350520" cy="350521"/>
          </a:xfrm>
          <a:custGeom>
            <a:avLst/>
            <a:gdLst/>
            <a:ahLst/>
            <a:cxnLst/>
            <a:rect l="l" t="t" r="r" b="b"/>
            <a:pathLst>
              <a:path w="350520" h="350521">
                <a:moveTo>
                  <a:pt x="3048" y="347473"/>
                </a:moveTo>
                <a:lnTo>
                  <a:pt x="347472" y="3049"/>
                </a:lnTo>
                <a:lnTo>
                  <a:pt x="347472" y="347473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24" y="2410968"/>
            <a:ext cx="2020824" cy="1214628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7313676" y="2407920"/>
            <a:ext cx="2026920" cy="1220724"/>
          </a:xfrm>
          <a:custGeom>
            <a:avLst/>
            <a:gdLst/>
            <a:ahLst/>
            <a:cxnLst/>
            <a:rect l="l" t="t" r="r" b="b"/>
            <a:pathLst>
              <a:path w="2026920" h="1220724">
                <a:moveTo>
                  <a:pt x="198844" y="198730"/>
                </a:moveTo>
                <a:lnTo>
                  <a:pt x="2023872" y="3048"/>
                </a:lnTo>
                <a:lnTo>
                  <a:pt x="2023872" y="198730"/>
                </a:lnTo>
                <a:close/>
              </a:path>
              <a:path w="2026920" h="1220724">
                <a:moveTo>
                  <a:pt x="3048" y="1217676"/>
                </a:moveTo>
                <a:lnTo>
                  <a:pt x="3048" y="3048"/>
                </a:lnTo>
                <a:lnTo>
                  <a:pt x="2023872" y="3048"/>
                </a:lnTo>
                <a:lnTo>
                  <a:pt x="198844" y="198730"/>
                </a:lnTo>
                <a:lnTo>
                  <a:pt x="198844" y="1217676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7604855" y="2623012"/>
            <a:ext cx="1324783" cy="8119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Open an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interactive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604855" y="3586277"/>
            <a:ext cx="1496720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like R studio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1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96" y="1859280"/>
            <a:ext cx="342900" cy="344424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8994648" y="1856231"/>
            <a:ext cx="348996" cy="350521"/>
          </a:xfrm>
          <a:custGeom>
            <a:avLst/>
            <a:gdLst/>
            <a:ahLst/>
            <a:cxnLst/>
            <a:rect l="l" t="t" r="r" b="b"/>
            <a:pathLst>
              <a:path w="348996" h="350521">
                <a:moveTo>
                  <a:pt x="3048" y="347473"/>
                </a:moveTo>
                <a:lnTo>
                  <a:pt x="345948" y="3049"/>
                </a:lnTo>
                <a:lnTo>
                  <a:pt x="345948" y="347473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83" y="1857755"/>
            <a:ext cx="2020824" cy="1214627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9546335" y="1854708"/>
            <a:ext cx="2026920" cy="1220724"/>
          </a:xfrm>
          <a:custGeom>
            <a:avLst/>
            <a:gdLst/>
            <a:ahLst/>
            <a:cxnLst/>
            <a:rect l="l" t="t" r="r" b="b"/>
            <a:pathLst>
              <a:path w="2026920" h="1220724">
                <a:moveTo>
                  <a:pt x="198844" y="198729"/>
                </a:moveTo>
                <a:lnTo>
                  <a:pt x="2023872" y="3048"/>
                </a:lnTo>
                <a:lnTo>
                  <a:pt x="2023872" y="198729"/>
                </a:lnTo>
                <a:close/>
              </a:path>
              <a:path w="2026920" h="1220724">
                <a:moveTo>
                  <a:pt x="3048" y="1217676"/>
                </a:moveTo>
                <a:lnTo>
                  <a:pt x="3048" y="3048"/>
                </a:lnTo>
                <a:lnTo>
                  <a:pt x="2023872" y="3048"/>
                </a:lnTo>
                <a:lnTo>
                  <a:pt x="198844" y="198729"/>
                </a:lnTo>
                <a:lnTo>
                  <a:pt x="198844" y="1217676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9837919" y="2070439"/>
            <a:ext cx="1372945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Install the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rtweet and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837919" y="3033704"/>
            <a:ext cx="1654027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packages in R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1788667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Agenda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6583266" cy="11306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Importance of web &amp; social media analytics</a:t>
            </a:r>
            <a:endParaRPr sz="2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Social media analytics with twitter data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29639" y="3284416"/>
            <a:ext cx="2809062" cy="6185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Extracting tweets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29639" y="4307081"/>
            <a:ext cx="7583310" cy="11291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Business analytics use cases with twitter metadata</a:t>
            </a:r>
            <a:endParaRPr sz="2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Text mining for social media analytics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897292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Setting up R environment for Twitter API</a:t>
            </a:r>
            <a:endParaRPr sz="4300">
              <a:latin typeface="Calibri Light"/>
              <a:cs typeface="Calibri Light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" y="3214116"/>
            <a:ext cx="2232660" cy="134416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56125" y="3558748"/>
            <a:ext cx="1587662" cy="668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10" spc="10" dirty="0">
                <a:latin typeface="Calibri"/>
                <a:cs typeface="Calibri"/>
              </a:rPr>
              <a:t>Library(rtweet),</a:t>
            </a:r>
            <a:endParaRPr sz="1800">
              <a:latin typeface="Calibri"/>
              <a:cs typeface="Calibri"/>
            </a:endParaRPr>
          </a:p>
          <a:p>
            <a:pPr marL="5803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library(httpuv)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3610356"/>
            <a:ext cx="470916" cy="551688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80" y="3214116"/>
            <a:ext cx="2232660" cy="134416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634440" y="3293636"/>
            <a:ext cx="1860886" cy="668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6855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use a function like</a:t>
            </a:r>
            <a:endParaRPr sz="19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search_tweets() in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81519" y="4088972"/>
            <a:ext cx="765983" cy="4035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session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95" y="3610356"/>
            <a:ext cx="472440" cy="551688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3214116"/>
            <a:ext cx="2232660" cy="134416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754680" y="3293636"/>
            <a:ext cx="1854146" cy="6686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2025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authorize via web</a:t>
            </a:r>
            <a:endParaRPr sz="19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browser popup 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890246" y="4088972"/>
            <a:ext cx="1583136" cy="4035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Twitter account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2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552" y="3610356"/>
            <a:ext cx="472440" cy="551688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015" y="3214116"/>
            <a:ext cx="2232660" cy="134416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002919" y="3691304"/>
            <a:ext cx="1588048" cy="4035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One-time setup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985772"/>
            <a:ext cx="6781799" cy="4030979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4335615" y="3256788"/>
            <a:ext cx="333413" cy="356045"/>
          </a:xfrm>
          <a:custGeom>
            <a:avLst/>
            <a:gdLst/>
            <a:ahLst/>
            <a:cxnLst/>
            <a:rect l="l" t="t" r="r" b="b"/>
            <a:pathLst>
              <a:path w="333413" h="356045">
                <a:moveTo>
                  <a:pt x="308267" y="25146"/>
                </a:moveTo>
                <a:lnTo>
                  <a:pt x="25146" y="330899"/>
                </a:lnTo>
                <a:close/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06997" y="3483802"/>
            <a:ext cx="263106" cy="269940"/>
          </a:xfrm>
          <a:custGeom>
            <a:avLst/>
            <a:gdLst/>
            <a:ahLst/>
            <a:cxnLst/>
            <a:rect l="l" t="t" r="r" b="b"/>
            <a:pathLst>
              <a:path w="263106" h="269940">
                <a:moveTo>
                  <a:pt x="78588" y="1"/>
                </a:moveTo>
                <a:lnTo>
                  <a:pt x="263106" y="170841"/>
                </a:lnTo>
                <a:lnTo>
                  <a:pt x="0" y="2699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05839" y="1662923"/>
            <a:ext cx="7904745" cy="731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COMPONENTS OF TWITTER METADATA</a:t>
            </a:r>
            <a:endParaRPr sz="3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89530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Twitter metadata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65148"/>
            <a:ext cx="6478743" cy="4595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453537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Structure of a tweet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05839" y="1678294"/>
            <a:ext cx="9458457" cy="5867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solidFill>
                  <a:srgbClr val="0F6FC6"/>
                </a:solidFill>
                <a:latin typeface="Calibri Light"/>
                <a:cs typeface="Calibri Light"/>
              </a:rPr>
              <a:t>USING TWITTER METADATA FOR SOCIAL MEDIA ANALYTICS</a:t>
            </a:r>
            <a:endParaRPr sz="31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6180287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0F6FC6"/>
                </a:solidFill>
                <a:latin typeface="Calibri Light"/>
                <a:cs typeface="Calibri Light"/>
              </a:rPr>
              <a:t>EXTRACTING TWEETS USING R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32" y="5553456"/>
            <a:ext cx="745236" cy="5791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07399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 – Targeted promotion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294571" cy="10027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You are planning to run a twitter ad campaign for an IoT based</a:t>
            </a:r>
            <a:endParaRPr sz="2800">
              <a:latin typeface="Calibri"/>
              <a:cs typeface="Calibri"/>
            </a:endParaRPr>
          </a:p>
          <a:p>
            <a:pPr marL="228679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product.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8595" y="3054886"/>
            <a:ext cx="1719284" cy="59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these users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879335" y="3054886"/>
            <a:ext cx="3072860" cy="5951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for your promotions.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28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44" y="5519927"/>
            <a:ext cx="2142743" cy="7520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444277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for targeted promotion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754970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Followers_count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46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1824228"/>
            <a:ext cx="3349751" cy="20132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862774" y="2226843"/>
            <a:ext cx="2857684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48521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Follower can read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tweets from accounts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1824228"/>
            <a:ext cx="3349751" cy="201320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364521" y="2226843"/>
            <a:ext cx="3208339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50" spc="10" dirty="0">
                <a:latin typeface="Calibri"/>
                <a:cs typeface="Calibri"/>
              </a:rPr>
              <a:t>Follower count indicates</a:t>
            </a:r>
            <a:endParaRPr sz="2300">
              <a:latin typeface="Calibri"/>
              <a:cs typeface="Calibri"/>
            </a:endParaRPr>
          </a:p>
          <a:p>
            <a:pPr marL="260567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popularity of twitter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48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4165091"/>
            <a:ext cx="3349751" cy="201320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686099" y="4741101"/>
            <a:ext cx="3216200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Calibri"/>
                <a:cs typeface="Calibri"/>
              </a:rPr>
              <a:t>Measure of influence on</a:t>
            </a:r>
            <a:endParaRPr sz="1900">
              <a:latin typeface="Calibri"/>
              <a:cs typeface="Calibri"/>
            </a:endParaRPr>
          </a:p>
          <a:p>
            <a:pPr marL="771241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social media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4165091"/>
            <a:ext cx="3349751" cy="2013204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608287" y="4392232"/>
            <a:ext cx="2719756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31721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Digital marketers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strategically position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533477" y="5439256"/>
            <a:ext cx="2871881" cy="531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for increased visibility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054524" y="1520577"/>
            <a:ext cx="10257632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IMPORTANCE OF WEB &amp; SOCIAL MEDIA ANALYTICS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710457"/>
            <a:ext cx="9102028" cy="6592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4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 – Identify popular media for promotions</a:t>
            </a:r>
            <a:endParaRPr sz="35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708988" cy="10027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You have to run a twitter advt campaign on the twitter pages of 3</a:t>
            </a:r>
            <a:endParaRPr sz="28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news channels.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8240" y="3054886"/>
            <a:ext cx="3335521" cy="59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the maximum visibility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44" y="5519927"/>
            <a:ext cx="2142743" cy="7520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8598855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to identifying popular media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486949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Retweet_count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157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1824228"/>
            <a:ext cx="3349751" cy="2013203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772205" y="2315253"/>
            <a:ext cx="3055620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80" spc="10" dirty="0">
                <a:latin typeface="Calibri"/>
                <a:cs typeface="Calibri"/>
              </a:rPr>
              <a:t>Tweet re-shared by</a:t>
            </a:r>
            <a:endParaRPr sz="2500">
              <a:latin typeface="Calibri"/>
              <a:cs typeface="Calibri"/>
            </a:endParaRPr>
          </a:p>
          <a:p>
            <a:pPr marL="489203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another user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158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1824228"/>
            <a:ext cx="3349751" cy="2013203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566419" y="1896661"/>
            <a:ext cx="2819475" cy="10561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77368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utilize existing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content to build a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480819" y="3152437"/>
            <a:ext cx="992886" cy="638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brand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4165091"/>
            <a:ext cx="3349751" cy="2013204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038938" y="4236485"/>
            <a:ext cx="2522182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71627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The number of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times a tweet is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008458" y="5492261"/>
            <a:ext cx="2582456" cy="638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what is trending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68" y="4165091"/>
            <a:ext cx="3349751" cy="2013204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378999" y="4236485"/>
            <a:ext cx="3197392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spc="10" dirty="0">
                <a:latin typeface="Calibri"/>
                <a:cs typeface="Calibri"/>
              </a:rPr>
              <a:t>Can be leveraged by</a:t>
            </a:r>
            <a:endParaRPr sz="2700">
              <a:latin typeface="Calibri"/>
              <a:cs typeface="Calibri"/>
            </a:endParaRPr>
          </a:p>
          <a:p>
            <a:pPr marL="347471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promoting your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604551" y="5492261"/>
            <a:ext cx="2745487" cy="638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popular retweets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745574"/>
            <a:ext cx="8366634" cy="5867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– Promote brand around popular retweets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649454" cy="6185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You are creating branding message for one of your fitness brands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8319" y="2670817"/>
            <a:ext cx="5782594" cy="5951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times to bundle your branding message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144" y="5519927"/>
            <a:ext cx="2142743" cy="7520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205565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to extracting retweets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32089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Brand salience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2389631"/>
            <a:ext cx="10523220" cy="1559051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062523" y="2497822"/>
            <a:ext cx="9816399" cy="1373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00" spc="10" dirty="0">
                <a:latin typeface="Calibri"/>
                <a:cs typeface="Calibri"/>
              </a:rPr>
              <a:t>Degree to which brand is thought about or</a:t>
            </a:r>
            <a:endParaRPr sz="39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900" spc="10" dirty="0">
                <a:latin typeface="Calibri"/>
                <a:cs typeface="Calibri"/>
              </a:rPr>
              <a:t>noticed when a customer is in a buying situation</a:t>
            </a:r>
            <a:endParaRPr sz="3900">
              <a:latin typeface="Calibri"/>
              <a:cs typeface="Calibri"/>
            </a:endParaRPr>
          </a:p>
        </p:txBody>
      </p:sp>
      <p:pic>
        <p:nvPicPr>
          <p:cNvPr id="16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4053839"/>
            <a:ext cx="10523220" cy="155905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62523" y="4161562"/>
            <a:ext cx="10068806" cy="1373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00" spc="10" dirty="0">
                <a:latin typeface="Calibri"/>
                <a:cs typeface="Calibri"/>
              </a:rPr>
              <a:t>The higher the number of tweets about a brand</a:t>
            </a:r>
            <a:endParaRPr sz="39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900" spc="10" dirty="0">
                <a:latin typeface="Calibri"/>
                <a:cs typeface="Calibri"/>
              </a:rPr>
              <a:t>over a period of time, greater is its brand salience</a:t>
            </a:r>
            <a:endParaRPr sz="3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824296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4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– compare brand salience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8254364" cy="6185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Compare Netflix and Prime video with time series plots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8202810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to compare brand salience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9021790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TEXT MINING FOR SOCIAL MEDIA ANALYTICS</a:t>
            </a:r>
            <a:endParaRPr sz="39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548640" y="456974"/>
            <a:ext cx="4703220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What is Text Mining?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45464" y="2368296"/>
            <a:ext cx="4943856" cy="1545336"/>
          </a:xfrm>
          <a:custGeom>
            <a:avLst/>
            <a:gdLst/>
            <a:ahLst/>
            <a:cxnLst/>
            <a:rect l="l" t="t" r="r" b="b"/>
            <a:pathLst>
              <a:path w="4943856" h="1545336">
                <a:moveTo>
                  <a:pt x="0" y="1545336"/>
                </a:moveTo>
                <a:lnTo>
                  <a:pt x="0" y="0"/>
                </a:lnTo>
                <a:lnTo>
                  <a:pt x="4943856" y="0"/>
                </a:lnTo>
                <a:lnTo>
                  <a:pt x="4943856" y="154533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2091946" y="2452284"/>
            <a:ext cx="3767569" cy="1408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Examine large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collections of text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" y="2144267"/>
            <a:ext cx="1620773" cy="162306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836676" y="2141220"/>
            <a:ext cx="1086613" cy="1629156"/>
          </a:xfrm>
          <a:custGeom>
            <a:avLst/>
            <a:gdLst/>
            <a:ahLst/>
            <a:cxnLst/>
            <a:rect l="l" t="t" r="r" b="b"/>
            <a:pathLst>
              <a:path w="1086613" h="1629156">
                <a:moveTo>
                  <a:pt x="3048" y="1626108"/>
                </a:moveTo>
                <a:lnTo>
                  <a:pt x="3048" y="3048"/>
                </a:lnTo>
                <a:lnTo>
                  <a:pt x="1083564" y="3048"/>
                </a:lnTo>
                <a:lnTo>
                  <a:pt x="1083564" y="1626108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8420" y="2368296"/>
            <a:ext cx="4943856" cy="1545336"/>
          </a:xfrm>
          <a:custGeom>
            <a:avLst/>
            <a:gdLst/>
            <a:ahLst/>
            <a:cxnLst/>
            <a:rect l="l" t="t" r="r" b="b"/>
            <a:pathLst>
              <a:path w="4943856" h="1545336">
                <a:moveTo>
                  <a:pt x="0" y="1545336"/>
                </a:moveTo>
                <a:lnTo>
                  <a:pt x="0" y="0"/>
                </a:lnTo>
                <a:lnTo>
                  <a:pt x="4943856" y="0"/>
                </a:lnTo>
                <a:lnTo>
                  <a:pt x="4943856" y="154533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7455025" y="2452284"/>
            <a:ext cx="2549539" cy="1408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to extract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information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69" y="2144268"/>
            <a:ext cx="1623060" cy="1623059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6199632" y="2141220"/>
            <a:ext cx="1088136" cy="1629156"/>
          </a:xfrm>
          <a:custGeom>
            <a:avLst/>
            <a:gdLst/>
            <a:ahLst/>
            <a:cxnLst/>
            <a:rect l="l" t="t" r="r" b="b"/>
            <a:pathLst>
              <a:path w="1088136" h="1629156">
                <a:moveTo>
                  <a:pt x="3048" y="1626108"/>
                </a:moveTo>
                <a:lnTo>
                  <a:pt x="3048" y="3048"/>
                </a:lnTo>
                <a:lnTo>
                  <a:pt x="1085088" y="3048"/>
                </a:lnTo>
                <a:lnTo>
                  <a:pt x="1085088" y="1626108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45464" y="4312920"/>
            <a:ext cx="4943856" cy="1545336"/>
          </a:xfrm>
          <a:custGeom>
            <a:avLst/>
            <a:gdLst/>
            <a:ahLst/>
            <a:cxnLst/>
            <a:rect l="l" t="t" r="r" b="b"/>
            <a:pathLst>
              <a:path w="4943856" h="1545336">
                <a:moveTo>
                  <a:pt x="0" y="1545336"/>
                </a:moveTo>
                <a:lnTo>
                  <a:pt x="0" y="0"/>
                </a:lnTo>
                <a:lnTo>
                  <a:pt x="4943856" y="0"/>
                </a:lnTo>
                <a:lnTo>
                  <a:pt x="4943856" y="154533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091946" y="4397258"/>
            <a:ext cx="3321180" cy="14082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relationships or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patterns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" y="4090416"/>
            <a:ext cx="1620773" cy="1621536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836676" y="4087368"/>
            <a:ext cx="1086613" cy="1627632"/>
          </a:xfrm>
          <a:custGeom>
            <a:avLst/>
            <a:gdLst/>
            <a:ahLst/>
            <a:cxnLst/>
            <a:rect l="l" t="t" r="r" b="b"/>
            <a:pathLst>
              <a:path w="1086613" h="1627632">
                <a:moveTo>
                  <a:pt x="3048" y="1624584"/>
                </a:moveTo>
                <a:lnTo>
                  <a:pt x="3048" y="3048"/>
                </a:lnTo>
                <a:lnTo>
                  <a:pt x="1083564" y="3048"/>
                </a:lnTo>
                <a:lnTo>
                  <a:pt x="1083564" y="1624584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08420" y="4312920"/>
            <a:ext cx="4943856" cy="1545336"/>
          </a:xfrm>
          <a:custGeom>
            <a:avLst/>
            <a:gdLst/>
            <a:ahLst/>
            <a:cxnLst/>
            <a:rect l="l" t="t" r="r" b="b"/>
            <a:pathLst>
              <a:path w="4943856" h="1545336">
                <a:moveTo>
                  <a:pt x="0" y="1545336"/>
                </a:moveTo>
                <a:lnTo>
                  <a:pt x="0" y="0"/>
                </a:lnTo>
                <a:lnTo>
                  <a:pt x="4943856" y="0"/>
                </a:lnTo>
                <a:lnTo>
                  <a:pt x="4943856" y="1545336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7455025" y="4397258"/>
            <a:ext cx="3725705" cy="14082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Derive actionable</a:t>
            </a:r>
            <a:endParaRPr sz="4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4000" spc="10" dirty="0">
                <a:latin typeface="Calibri"/>
                <a:cs typeface="Calibri"/>
              </a:rPr>
              <a:t>insights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4090416"/>
            <a:ext cx="1623060" cy="1621536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6199632" y="4087368"/>
            <a:ext cx="1088136" cy="1627632"/>
          </a:xfrm>
          <a:custGeom>
            <a:avLst/>
            <a:gdLst/>
            <a:ahLst/>
            <a:cxnLst/>
            <a:rect l="l" t="t" r="r" b="b"/>
            <a:pathLst>
              <a:path w="1088136" h="1627632">
                <a:moveTo>
                  <a:pt x="3048" y="1624584"/>
                </a:moveTo>
                <a:lnTo>
                  <a:pt x="3048" y="3048"/>
                </a:lnTo>
                <a:lnTo>
                  <a:pt x="1085088" y="3048"/>
                </a:lnTo>
                <a:lnTo>
                  <a:pt x="1085088" y="1624584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851938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Where do I apply the concepts learnt?</a:t>
            </a:r>
            <a:endParaRPr sz="4300">
              <a:latin typeface="Calibri Light"/>
              <a:cs typeface="Calibri Light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4661916"/>
            <a:ext cx="1679448" cy="167944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770498" y="5143530"/>
            <a:ext cx="782917" cy="452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Calibri"/>
                <a:cs typeface="Calibri"/>
              </a:rPr>
              <a:t>Course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555693" y="5423998"/>
            <a:ext cx="1215428" cy="4520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latin typeface="Calibri"/>
                <a:cs typeface="Calibri"/>
              </a:rPr>
              <a:t>motivation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14" y="3569010"/>
            <a:ext cx="1974666" cy="1647514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64" y="2979419"/>
            <a:ext cx="2121408" cy="1699259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905824" y="3271371"/>
            <a:ext cx="1742217" cy="8119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70" spc="10" dirty="0">
                <a:latin typeface="Calibri"/>
                <a:cs typeface="Calibri"/>
              </a:rPr>
              <a:t>For a business</a:t>
            </a:r>
            <a:endParaRPr sz="2200">
              <a:latin typeface="Calibri"/>
              <a:cs typeface="Calibri"/>
            </a:endParaRPr>
          </a:p>
          <a:p>
            <a:pPr marL="51791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that depends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07" y="2584704"/>
            <a:ext cx="633984" cy="196596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96" y="1735835"/>
            <a:ext cx="2121408" cy="169926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180963" y="1867027"/>
            <a:ext cx="1970394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If your potential</a:t>
            </a:r>
            <a:endParaRPr sz="2300">
              <a:latin typeface="Calibri"/>
              <a:cs typeface="Calibri"/>
            </a:endParaRPr>
          </a:p>
          <a:p>
            <a:pPr marL="35112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customer is out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763253" y="2830292"/>
            <a:ext cx="806193" cy="4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media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817" y="3569012"/>
            <a:ext cx="1974667" cy="1647516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9" y="2979419"/>
            <a:ext cx="2121408" cy="1699259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7700127" y="3110907"/>
            <a:ext cx="1713132" cy="8119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6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If you want to</a:t>
            </a:r>
            <a:endParaRPr sz="2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cut across the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074957" y="4074172"/>
            <a:ext cx="961655" cy="4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Calibri"/>
                <a:cs typeface="Calibri"/>
              </a:rPr>
              <a:t>noticed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75339"/>
            <a:ext cx="7440695" cy="731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Why should we use text for analysis?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465487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Core objective of text mining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38200" y="1898905"/>
            <a:ext cx="10515600" cy="4206241"/>
          </a:xfrm>
          <a:custGeom>
            <a:avLst/>
            <a:gdLst/>
            <a:ahLst/>
            <a:cxnLst/>
            <a:rect l="l" t="t" r="r" b="b"/>
            <a:pathLst>
              <a:path w="10515600" h="4206241">
                <a:moveTo>
                  <a:pt x="0" y="1752588"/>
                </a:moveTo>
                <a:lnTo>
                  <a:pt x="2103120" y="2804148"/>
                </a:lnTo>
                <a:lnTo>
                  <a:pt x="2103120" y="3505188"/>
                </a:lnTo>
                <a:close/>
              </a:path>
              <a:path w="10515600" h="4206241">
                <a:moveTo>
                  <a:pt x="8412480" y="3505213"/>
                </a:moveTo>
                <a:lnTo>
                  <a:pt x="5257800" y="3505213"/>
                </a:lnTo>
                <a:lnTo>
                  <a:pt x="5129891" y="3491440"/>
                </a:lnTo>
                <a:lnTo>
                  <a:pt x="5025438" y="3453879"/>
                </a:lnTo>
                <a:lnTo>
                  <a:pt x="4955012" y="3398170"/>
                </a:lnTo>
                <a:lnTo>
                  <a:pt x="4929188" y="3329953"/>
                </a:lnTo>
                <a:lnTo>
                  <a:pt x="4929188" y="2804148"/>
                </a:lnTo>
                <a:lnTo>
                  <a:pt x="2103120" y="2804148"/>
                </a:lnTo>
                <a:lnTo>
                  <a:pt x="0" y="1752588"/>
                </a:lnTo>
                <a:lnTo>
                  <a:pt x="2103120" y="1"/>
                </a:lnTo>
                <a:lnTo>
                  <a:pt x="2103120" y="701028"/>
                </a:lnTo>
                <a:lnTo>
                  <a:pt x="5257800" y="701028"/>
                </a:lnTo>
                <a:lnTo>
                  <a:pt x="5385709" y="714800"/>
                </a:lnTo>
                <a:lnTo>
                  <a:pt x="5490163" y="752358"/>
                </a:lnTo>
                <a:lnTo>
                  <a:pt x="5560588" y="808066"/>
                </a:lnTo>
                <a:lnTo>
                  <a:pt x="5586413" y="876288"/>
                </a:lnTo>
                <a:lnTo>
                  <a:pt x="5560588" y="944509"/>
                </a:lnTo>
                <a:lnTo>
                  <a:pt x="5490163" y="1000218"/>
                </a:lnTo>
                <a:lnTo>
                  <a:pt x="5385709" y="1037776"/>
                </a:lnTo>
                <a:lnTo>
                  <a:pt x="5257800" y="1051548"/>
                </a:lnTo>
                <a:lnTo>
                  <a:pt x="5129891" y="1065320"/>
                </a:lnTo>
                <a:lnTo>
                  <a:pt x="5025438" y="1102878"/>
                </a:lnTo>
                <a:lnTo>
                  <a:pt x="4955012" y="1158586"/>
                </a:lnTo>
                <a:lnTo>
                  <a:pt x="4929188" y="1226808"/>
                </a:lnTo>
                <a:lnTo>
                  <a:pt x="4955012" y="1295029"/>
                </a:lnTo>
                <a:lnTo>
                  <a:pt x="5025438" y="1350737"/>
                </a:lnTo>
                <a:lnTo>
                  <a:pt x="5129891" y="1388296"/>
                </a:lnTo>
                <a:lnTo>
                  <a:pt x="5257800" y="1402068"/>
                </a:lnTo>
                <a:lnTo>
                  <a:pt x="8412480" y="1402093"/>
                </a:lnTo>
                <a:lnTo>
                  <a:pt x="8412480" y="701053"/>
                </a:lnTo>
                <a:lnTo>
                  <a:pt x="10515600" y="2453653"/>
                </a:lnTo>
                <a:lnTo>
                  <a:pt x="8412480" y="4206241"/>
                </a:lnTo>
                <a:close/>
              </a:path>
            </a:pathLst>
          </a:custGeom>
          <a:solidFill>
            <a:srgbClr val="0F6FC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67387" y="2775203"/>
            <a:ext cx="657226" cy="525794"/>
          </a:xfrm>
          <a:custGeom>
            <a:avLst/>
            <a:gdLst/>
            <a:ahLst/>
            <a:cxnLst/>
            <a:rect l="l" t="t" r="r" b="b"/>
            <a:pathLst>
              <a:path w="657226" h="525794">
                <a:moveTo>
                  <a:pt x="328613" y="525781"/>
                </a:moveTo>
                <a:lnTo>
                  <a:pt x="200704" y="512009"/>
                </a:lnTo>
                <a:lnTo>
                  <a:pt x="96251" y="474451"/>
                </a:lnTo>
                <a:lnTo>
                  <a:pt x="25825" y="418743"/>
                </a:lnTo>
                <a:lnTo>
                  <a:pt x="1" y="350521"/>
                </a:lnTo>
                <a:lnTo>
                  <a:pt x="25825" y="282299"/>
                </a:lnTo>
                <a:lnTo>
                  <a:pt x="96251" y="226591"/>
                </a:lnTo>
                <a:lnTo>
                  <a:pt x="200704" y="189033"/>
                </a:lnTo>
                <a:lnTo>
                  <a:pt x="328613" y="175261"/>
                </a:lnTo>
                <a:lnTo>
                  <a:pt x="456522" y="161489"/>
                </a:lnTo>
                <a:lnTo>
                  <a:pt x="560976" y="123931"/>
                </a:lnTo>
                <a:lnTo>
                  <a:pt x="631401" y="68223"/>
                </a:lnTo>
                <a:lnTo>
                  <a:pt x="657226" y="1"/>
                </a:lnTo>
                <a:lnTo>
                  <a:pt x="657226" y="525794"/>
                </a:lnTo>
                <a:close/>
              </a:path>
            </a:pathLst>
          </a:custGeom>
          <a:solidFill>
            <a:srgbClr val="0C59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2103" y="1892809"/>
            <a:ext cx="10527793" cy="4218433"/>
          </a:xfrm>
          <a:custGeom>
            <a:avLst/>
            <a:gdLst/>
            <a:ahLst/>
            <a:cxnLst/>
            <a:rect l="l" t="t" r="r" b="b"/>
            <a:pathLst>
              <a:path w="10527793" h="4218433">
                <a:moveTo>
                  <a:pt x="5592510" y="882397"/>
                </a:moveTo>
                <a:lnTo>
                  <a:pt x="5592510" y="1408166"/>
                </a:lnTo>
                <a:close/>
              </a:path>
              <a:path w="10527793" h="4218433">
                <a:moveTo>
                  <a:pt x="6097" y="1758684"/>
                </a:moveTo>
                <a:lnTo>
                  <a:pt x="2109217" y="2810244"/>
                </a:lnTo>
                <a:lnTo>
                  <a:pt x="2109217" y="3511284"/>
                </a:lnTo>
                <a:close/>
              </a:path>
              <a:path w="10527793" h="4218433">
                <a:moveTo>
                  <a:pt x="8418577" y="3511309"/>
                </a:moveTo>
                <a:lnTo>
                  <a:pt x="5263897" y="3511309"/>
                </a:lnTo>
                <a:lnTo>
                  <a:pt x="5135988" y="3497536"/>
                </a:lnTo>
                <a:lnTo>
                  <a:pt x="5031535" y="3459975"/>
                </a:lnTo>
                <a:lnTo>
                  <a:pt x="4961109" y="3404266"/>
                </a:lnTo>
                <a:lnTo>
                  <a:pt x="4935285" y="3336049"/>
                </a:lnTo>
                <a:lnTo>
                  <a:pt x="4935285" y="2810244"/>
                </a:lnTo>
                <a:lnTo>
                  <a:pt x="2109217" y="2810244"/>
                </a:lnTo>
                <a:lnTo>
                  <a:pt x="6097" y="1758684"/>
                </a:lnTo>
                <a:lnTo>
                  <a:pt x="2109217" y="6097"/>
                </a:lnTo>
                <a:lnTo>
                  <a:pt x="2109217" y="707124"/>
                </a:lnTo>
                <a:lnTo>
                  <a:pt x="5263897" y="707124"/>
                </a:lnTo>
                <a:lnTo>
                  <a:pt x="5391806" y="720896"/>
                </a:lnTo>
                <a:lnTo>
                  <a:pt x="5496260" y="758454"/>
                </a:lnTo>
                <a:lnTo>
                  <a:pt x="5566685" y="814162"/>
                </a:lnTo>
                <a:lnTo>
                  <a:pt x="5592510" y="882384"/>
                </a:lnTo>
                <a:lnTo>
                  <a:pt x="5566685" y="950605"/>
                </a:lnTo>
                <a:lnTo>
                  <a:pt x="5496260" y="1006314"/>
                </a:lnTo>
                <a:lnTo>
                  <a:pt x="5391806" y="1043872"/>
                </a:lnTo>
                <a:lnTo>
                  <a:pt x="5263897" y="1057644"/>
                </a:lnTo>
                <a:lnTo>
                  <a:pt x="5135988" y="1071416"/>
                </a:lnTo>
                <a:lnTo>
                  <a:pt x="5031535" y="1108974"/>
                </a:lnTo>
                <a:lnTo>
                  <a:pt x="4961109" y="1164682"/>
                </a:lnTo>
                <a:lnTo>
                  <a:pt x="4935285" y="1232904"/>
                </a:lnTo>
                <a:lnTo>
                  <a:pt x="4961109" y="1301125"/>
                </a:lnTo>
                <a:lnTo>
                  <a:pt x="5031535" y="1356833"/>
                </a:lnTo>
                <a:lnTo>
                  <a:pt x="5135988" y="1394392"/>
                </a:lnTo>
                <a:lnTo>
                  <a:pt x="5263897" y="1408164"/>
                </a:lnTo>
                <a:lnTo>
                  <a:pt x="5592510" y="1408166"/>
                </a:lnTo>
                <a:lnTo>
                  <a:pt x="5592510" y="1408189"/>
                </a:lnTo>
                <a:lnTo>
                  <a:pt x="5592510" y="1408166"/>
                </a:lnTo>
                <a:lnTo>
                  <a:pt x="8418577" y="1408189"/>
                </a:lnTo>
                <a:lnTo>
                  <a:pt x="8418577" y="707149"/>
                </a:lnTo>
                <a:lnTo>
                  <a:pt x="10521697" y="2459749"/>
                </a:lnTo>
                <a:lnTo>
                  <a:pt x="8418577" y="4212337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2113672" y="2739915"/>
            <a:ext cx="3547944" cy="13401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64739">
              <a:lnSpc>
                <a:spcPct val="100000"/>
              </a:lnSpc>
            </a:pPr>
            <a:r>
              <a:rPr sz="3800" spc="10" dirty="0">
                <a:solidFill>
                  <a:srgbClr val="FFFFFF"/>
                </a:solidFill>
                <a:latin typeface="Calibri"/>
                <a:cs typeface="Calibri"/>
              </a:rPr>
              <a:t>how to quantify</a:t>
            </a:r>
            <a:endParaRPr sz="3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800" spc="10" dirty="0">
                <a:solidFill>
                  <a:srgbClr val="FFFFFF"/>
                </a:solidFill>
                <a:latin typeface="Calibri"/>
                <a:cs typeface="Calibri"/>
              </a:rPr>
              <a:t>what a document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228303" y="3412884"/>
            <a:ext cx="3942646" cy="1340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10" spc="10" dirty="0">
                <a:solidFill>
                  <a:srgbClr val="FFFFFF"/>
                </a:solidFill>
                <a:latin typeface="Calibri"/>
                <a:cs typeface="Calibri"/>
              </a:rPr>
              <a:t>How to extract only</a:t>
            </a:r>
            <a:endParaRPr sz="3700">
              <a:latin typeface="Calibri"/>
              <a:cs typeface="Calibri"/>
            </a:endParaRPr>
          </a:p>
          <a:p>
            <a:pPr marL="184547">
              <a:lnSpc>
                <a:spcPct val="100000"/>
              </a:lnSpc>
            </a:pPr>
            <a:r>
              <a:rPr sz="3800" spc="10" dirty="0">
                <a:solidFill>
                  <a:srgbClr val="FFFFFF"/>
                </a:solidFill>
                <a:latin typeface="Calibri"/>
                <a:cs typeface="Calibri"/>
              </a:rPr>
              <a:t>the most relevant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69504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Challenges in Text Mining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3017411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What is NLP?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524000"/>
            <a:ext cx="3505200" cy="2554224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7769352" y="1520952"/>
            <a:ext cx="3511296" cy="2560320"/>
          </a:xfrm>
          <a:custGeom>
            <a:avLst/>
            <a:gdLst/>
            <a:ahLst/>
            <a:cxnLst/>
            <a:rect l="l" t="t" r="r" b="b"/>
            <a:pathLst>
              <a:path w="3511296" h="2560320">
                <a:moveTo>
                  <a:pt x="3048" y="2557272"/>
                </a:moveTo>
                <a:lnTo>
                  <a:pt x="3048" y="3048"/>
                </a:lnTo>
                <a:lnTo>
                  <a:pt x="3508248" y="3048"/>
                </a:lnTo>
                <a:lnTo>
                  <a:pt x="3508248" y="2557272"/>
                </a:lnTo>
                <a:close/>
              </a:path>
            </a:pathLst>
          </a:custGeom>
          <a:ln w="6096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92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956559"/>
            <a:ext cx="3022092" cy="302209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409288" y="3801375"/>
            <a:ext cx="1494744" cy="1384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500" spc="10" dirty="0">
                <a:latin typeface="Calibri"/>
                <a:cs typeface="Calibri"/>
              </a:rPr>
              <a:t>NLP</a:t>
            </a:r>
            <a:endParaRPr sz="6500">
              <a:latin typeface="Calibri"/>
              <a:cs typeface="Calibri"/>
            </a:endParaRPr>
          </a:p>
        </p:txBody>
      </p:sp>
      <p:pic>
        <p:nvPicPr>
          <p:cNvPr id="193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59" y="1399032"/>
            <a:ext cx="2214371" cy="221437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415384" y="2076642"/>
            <a:ext cx="1366996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60" spc="10" dirty="0">
                <a:latin typeface="Calibri"/>
                <a:cs typeface="Calibri"/>
              </a:rPr>
              <a:t>Computer</a:t>
            </a:r>
            <a:endParaRPr sz="2200">
              <a:latin typeface="Calibri"/>
              <a:cs typeface="Calibri"/>
            </a:endParaRPr>
          </a:p>
          <a:p>
            <a:pPr marL="161665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Science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94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4341876"/>
            <a:ext cx="2214372" cy="221284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148641" y="5018111"/>
            <a:ext cx="1294436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44865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Human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Language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95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4341876"/>
            <a:ext cx="2214372" cy="221284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621243" y="5018111"/>
            <a:ext cx="1558713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4011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Artificical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Intelligence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4712953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Data Sources for NLP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7" y="1991868"/>
            <a:ext cx="2880725" cy="1612391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84" y="3302508"/>
            <a:ext cx="1888236" cy="4953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452720" y="3191845"/>
            <a:ext cx="1600244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spc="10" dirty="0">
                <a:latin typeface="Calibri"/>
                <a:cs typeface="Calibri"/>
              </a:rPr>
              <a:t>SM comments,</a:t>
            </a:r>
            <a:endParaRPr sz="1700">
              <a:latin typeface="Calibri"/>
              <a:cs typeface="Calibri"/>
            </a:endParaRPr>
          </a:p>
          <a:p>
            <a:pPr marL="213277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likes, posts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0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09" y="1991868"/>
            <a:ext cx="2882737" cy="1612391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20" y="3307080"/>
            <a:ext cx="1888236" cy="46024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219768" y="3331386"/>
            <a:ext cx="1520049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Google search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2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12" y="1991868"/>
            <a:ext cx="2880726" cy="1612391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79" y="3307080"/>
            <a:ext cx="1888236" cy="46024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6814637" y="3331386"/>
            <a:ext cx="1788758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Query databases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4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72" y="1991868"/>
            <a:ext cx="2880726" cy="1612391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40" y="3307080"/>
            <a:ext cx="1888236" cy="46024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0131914" y="3331386"/>
            <a:ext cx="607510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Blogs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96" y="3995928"/>
            <a:ext cx="2880725" cy="1612392"/>
          </a:xfrm>
          <a:prstGeom prst="rect">
            <a:avLst/>
          </a:prstGeom>
        </p:spPr>
      </p:pic>
      <p:pic>
        <p:nvPicPr>
          <p:cNvPr id="207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64" y="5312664"/>
            <a:ext cx="1888236" cy="458723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868263" y="5335954"/>
            <a:ext cx="1498212" cy="426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Published doc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8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32" y="3995928"/>
            <a:ext cx="2880725" cy="1612392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9" y="5312664"/>
            <a:ext cx="1888235" cy="45872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443319" y="5335954"/>
            <a:ext cx="1803724" cy="426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Customer review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10" name="Imag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3" y="3995928"/>
            <a:ext cx="2880726" cy="1612392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59" y="5312664"/>
            <a:ext cx="1888236" cy="458723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8195162" y="5335954"/>
            <a:ext cx="1752594" cy="4265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Website content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996733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What will you use NLP for?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808235" y="1793467"/>
            <a:ext cx="1216813" cy="4321100"/>
          </a:xfrm>
          <a:custGeom>
            <a:avLst/>
            <a:gdLst/>
            <a:ahLst/>
            <a:cxnLst/>
            <a:rect l="l" t="t" r="r" b="b"/>
            <a:pathLst>
              <a:path w="1216813" h="4321100">
                <a:moveTo>
                  <a:pt x="6096" y="4299751"/>
                </a:moveTo>
                <a:lnTo>
                  <a:pt x="213683" y="4069973"/>
                </a:lnTo>
                <a:lnTo>
                  <a:pt x="393591" y="3825146"/>
                </a:lnTo>
                <a:lnTo>
                  <a:pt x="545821" y="3567420"/>
                </a:lnTo>
                <a:lnTo>
                  <a:pt x="670372" y="3298945"/>
                </a:lnTo>
                <a:lnTo>
                  <a:pt x="767246" y="3021870"/>
                </a:lnTo>
                <a:lnTo>
                  <a:pt x="836441" y="2738346"/>
                </a:lnTo>
                <a:lnTo>
                  <a:pt x="877959" y="2450523"/>
                </a:lnTo>
                <a:lnTo>
                  <a:pt x="891798" y="2160549"/>
                </a:lnTo>
                <a:lnTo>
                  <a:pt x="877958" y="1870576"/>
                </a:lnTo>
                <a:lnTo>
                  <a:pt x="836441" y="1582753"/>
                </a:lnTo>
                <a:lnTo>
                  <a:pt x="767246" y="1299229"/>
                </a:lnTo>
                <a:lnTo>
                  <a:pt x="670372" y="1022155"/>
                </a:lnTo>
                <a:lnTo>
                  <a:pt x="545820" y="753680"/>
                </a:lnTo>
                <a:lnTo>
                  <a:pt x="393590" y="495954"/>
                </a:lnTo>
                <a:lnTo>
                  <a:pt x="213682" y="251126"/>
                </a:lnTo>
                <a:lnTo>
                  <a:pt x="6096" y="21349"/>
                </a:lnTo>
                <a:lnTo>
                  <a:pt x="21349" y="6097"/>
                </a:lnTo>
                <a:lnTo>
                  <a:pt x="230418" y="237514"/>
                </a:lnTo>
                <a:lnTo>
                  <a:pt x="411610" y="484088"/>
                </a:lnTo>
                <a:lnTo>
                  <a:pt x="564927" y="743653"/>
                </a:lnTo>
                <a:lnTo>
                  <a:pt x="690369" y="1014043"/>
                </a:lnTo>
                <a:lnTo>
                  <a:pt x="787934" y="1293093"/>
                </a:lnTo>
                <a:lnTo>
                  <a:pt x="857623" y="1578638"/>
                </a:lnTo>
                <a:lnTo>
                  <a:pt x="899437" y="1868514"/>
                </a:lnTo>
                <a:lnTo>
                  <a:pt x="913375" y="2160555"/>
                </a:lnTo>
                <a:lnTo>
                  <a:pt x="899437" y="2452595"/>
                </a:lnTo>
                <a:lnTo>
                  <a:pt x="857624" y="2742470"/>
                </a:lnTo>
                <a:lnTo>
                  <a:pt x="787934" y="3028015"/>
                </a:lnTo>
                <a:lnTo>
                  <a:pt x="690369" y="3307064"/>
                </a:lnTo>
                <a:lnTo>
                  <a:pt x="564928" y="3577453"/>
                </a:lnTo>
                <a:lnTo>
                  <a:pt x="411611" y="3837015"/>
                </a:lnTo>
                <a:lnTo>
                  <a:pt x="230418" y="4083587"/>
                </a:lnTo>
                <a:lnTo>
                  <a:pt x="21349" y="4315003"/>
                </a:lnTo>
                <a:close/>
              </a:path>
            </a:pathLst>
          </a:custGeom>
          <a:ln w="12192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4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95" y="1969007"/>
            <a:ext cx="6755891" cy="57454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621688" y="1972460"/>
            <a:ext cx="2786601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Extracting entities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03476"/>
            <a:ext cx="707136" cy="707136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2816352" y="1900428"/>
            <a:ext cx="713233" cy="713232"/>
          </a:xfrm>
          <a:custGeom>
            <a:avLst/>
            <a:gdLst/>
            <a:ahLst/>
            <a:cxnLst/>
            <a:rect l="l" t="t" r="r" b="b"/>
            <a:pathLst>
              <a:path w="713233" h="713232">
                <a:moveTo>
                  <a:pt x="285358" y="703001"/>
                </a:moveTo>
                <a:lnTo>
                  <a:pt x="218989" y="682400"/>
                </a:lnTo>
                <a:lnTo>
                  <a:pt x="106604" y="606629"/>
                </a:lnTo>
                <a:lnTo>
                  <a:pt x="30833" y="494243"/>
                </a:lnTo>
                <a:lnTo>
                  <a:pt x="10231" y="427874"/>
                </a:lnTo>
                <a:lnTo>
                  <a:pt x="3048" y="356616"/>
                </a:lnTo>
                <a:lnTo>
                  <a:pt x="10231" y="285358"/>
                </a:lnTo>
                <a:lnTo>
                  <a:pt x="30833" y="218989"/>
                </a:lnTo>
                <a:lnTo>
                  <a:pt x="106604" y="106604"/>
                </a:lnTo>
                <a:lnTo>
                  <a:pt x="218989" y="30833"/>
                </a:lnTo>
                <a:lnTo>
                  <a:pt x="285358" y="10231"/>
                </a:lnTo>
                <a:lnTo>
                  <a:pt x="356616" y="3048"/>
                </a:lnTo>
                <a:lnTo>
                  <a:pt x="427874" y="10231"/>
                </a:lnTo>
                <a:lnTo>
                  <a:pt x="494243" y="30832"/>
                </a:lnTo>
                <a:lnTo>
                  <a:pt x="606628" y="106604"/>
                </a:lnTo>
                <a:lnTo>
                  <a:pt x="682400" y="218989"/>
                </a:lnTo>
                <a:lnTo>
                  <a:pt x="703001" y="285358"/>
                </a:lnTo>
                <a:lnTo>
                  <a:pt x="710184" y="356616"/>
                </a:lnTo>
                <a:lnTo>
                  <a:pt x="703001" y="427874"/>
                </a:lnTo>
                <a:lnTo>
                  <a:pt x="682400" y="494243"/>
                </a:lnTo>
                <a:lnTo>
                  <a:pt x="606628" y="606628"/>
                </a:lnTo>
                <a:lnTo>
                  <a:pt x="494243" y="682400"/>
                </a:lnTo>
                <a:lnTo>
                  <a:pt x="427874" y="703001"/>
                </a:lnTo>
                <a:lnTo>
                  <a:pt x="356616" y="710184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80" y="2817876"/>
            <a:ext cx="6348984" cy="57454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027214" y="2821077"/>
            <a:ext cx="2690602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Text classification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84" y="2750820"/>
            <a:ext cx="707135" cy="708660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3221736" y="2747771"/>
            <a:ext cx="713232" cy="714758"/>
          </a:xfrm>
          <a:custGeom>
            <a:avLst/>
            <a:gdLst/>
            <a:ahLst/>
            <a:cxnLst/>
            <a:rect l="l" t="t" r="r" b="b"/>
            <a:pathLst>
              <a:path w="713232" h="714758">
                <a:moveTo>
                  <a:pt x="285358" y="704511"/>
                </a:moveTo>
                <a:lnTo>
                  <a:pt x="218989" y="683865"/>
                </a:lnTo>
                <a:lnTo>
                  <a:pt x="106604" y="607930"/>
                </a:lnTo>
                <a:lnTo>
                  <a:pt x="30833" y="495302"/>
                </a:lnTo>
                <a:lnTo>
                  <a:pt x="10231" y="428790"/>
                </a:lnTo>
                <a:lnTo>
                  <a:pt x="3048" y="357379"/>
                </a:lnTo>
                <a:lnTo>
                  <a:pt x="10231" y="285968"/>
                </a:lnTo>
                <a:lnTo>
                  <a:pt x="30833" y="219457"/>
                </a:lnTo>
                <a:lnTo>
                  <a:pt x="106604" y="106829"/>
                </a:lnTo>
                <a:lnTo>
                  <a:pt x="218989" y="30894"/>
                </a:lnTo>
                <a:lnTo>
                  <a:pt x="285358" y="10248"/>
                </a:lnTo>
                <a:lnTo>
                  <a:pt x="356616" y="3049"/>
                </a:lnTo>
                <a:lnTo>
                  <a:pt x="427874" y="10248"/>
                </a:lnTo>
                <a:lnTo>
                  <a:pt x="494243" y="30894"/>
                </a:lnTo>
                <a:lnTo>
                  <a:pt x="606628" y="106829"/>
                </a:lnTo>
                <a:lnTo>
                  <a:pt x="682400" y="219456"/>
                </a:lnTo>
                <a:lnTo>
                  <a:pt x="703001" y="285968"/>
                </a:lnTo>
                <a:lnTo>
                  <a:pt x="710184" y="357379"/>
                </a:lnTo>
                <a:lnTo>
                  <a:pt x="703001" y="428790"/>
                </a:lnTo>
                <a:lnTo>
                  <a:pt x="682400" y="495302"/>
                </a:lnTo>
                <a:lnTo>
                  <a:pt x="606628" y="607929"/>
                </a:lnTo>
                <a:lnTo>
                  <a:pt x="494243" y="683864"/>
                </a:lnTo>
                <a:lnTo>
                  <a:pt x="427874" y="704510"/>
                </a:lnTo>
                <a:lnTo>
                  <a:pt x="356616" y="711709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18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48" y="3666744"/>
            <a:ext cx="6224015" cy="573024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51678" y="3669695"/>
            <a:ext cx="2439221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Topic extraction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27" y="3599688"/>
            <a:ext cx="708660" cy="707136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3345180" y="3596640"/>
            <a:ext cx="714757" cy="713232"/>
          </a:xfrm>
          <a:custGeom>
            <a:avLst/>
            <a:gdLst/>
            <a:ahLst/>
            <a:cxnLst/>
            <a:rect l="l" t="t" r="r" b="b"/>
            <a:pathLst>
              <a:path w="714757" h="713232">
                <a:moveTo>
                  <a:pt x="285967" y="703001"/>
                </a:moveTo>
                <a:lnTo>
                  <a:pt x="219456" y="682400"/>
                </a:lnTo>
                <a:lnTo>
                  <a:pt x="106828" y="606628"/>
                </a:lnTo>
                <a:lnTo>
                  <a:pt x="30893" y="494242"/>
                </a:lnTo>
                <a:lnTo>
                  <a:pt x="10247" y="427873"/>
                </a:lnTo>
                <a:lnTo>
                  <a:pt x="3048" y="356616"/>
                </a:lnTo>
                <a:lnTo>
                  <a:pt x="10247" y="285358"/>
                </a:lnTo>
                <a:lnTo>
                  <a:pt x="30893" y="218989"/>
                </a:lnTo>
                <a:lnTo>
                  <a:pt x="106828" y="106604"/>
                </a:lnTo>
                <a:lnTo>
                  <a:pt x="219456" y="30833"/>
                </a:lnTo>
                <a:lnTo>
                  <a:pt x="285967" y="10231"/>
                </a:lnTo>
                <a:lnTo>
                  <a:pt x="357378" y="3048"/>
                </a:lnTo>
                <a:lnTo>
                  <a:pt x="428789" y="10231"/>
                </a:lnTo>
                <a:lnTo>
                  <a:pt x="495301" y="30833"/>
                </a:lnTo>
                <a:lnTo>
                  <a:pt x="607928" y="106604"/>
                </a:lnTo>
                <a:lnTo>
                  <a:pt x="683863" y="218989"/>
                </a:lnTo>
                <a:lnTo>
                  <a:pt x="704509" y="285358"/>
                </a:lnTo>
                <a:lnTo>
                  <a:pt x="711708" y="356616"/>
                </a:lnTo>
                <a:lnTo>
                  <a:pt x="704509" y="427874"/>
                </a:lnTo>
                <a:lnTo>
                  <a:pt x="683863" y="494243"/>
                </a:lnTo>
                <a:lnTo>
                  <a:pt x="607929" y="606629"/>
                </a:lnTo>
                <a:lnTo>
                  <a:pt x="495301" y="682400"/>
                </a:lnTo>
                <a:lnTo>
                  <a:pt x="428789" y="703002"/>
                </a:lnTo>
                <a:lnTo>
                  <a:pt x="357378" y="710184"/>
                </a:lnTo>
                <a:close/>
              </a:path>
            </a:pathLst>
          </a:custGeom>
          <a:ln w="6096">
            <a:solidFill>
              <a:srgbClr val="10CF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0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80" y="4515612"/>
            <a:ext cx="6348984" cy="573024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027214" y="4518313"/>
            <a:ext cx="3184251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Information retrieval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84" y="4448556"/>
            <a:ext cx="707135" cy="707136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3221736" y="4445508"/>
            <a:ext cx="713232" cy="713232"/>
          </a:xfrm>
          <a:custGeom>
            <a:avLst/>
            <a:gdLst/>
            <a:ahLst/>
            <a:cxnLst/>
            <a:rect l="l" t="t" r="r" b="b"/>
            <a:pathLst>
              <a:path w="713232" h="713232">
                <a:moveTo>
                  <a:pt x="285358" y="703001"/>
                </a:moveTo>
                <a:lnTo>
                  <a:pt x="218989" y="682400"/>
                </a:lnTo>
                <a:lnTo>
                  <a:pt x="106604" y="606628"/>
                </a:lnTo>
                <a:lnTo>
                  <a:pt x="30833" y="494243"/>
                </a:lnTo>
                <a:lnTo>
                  <a:pt x="10231" y="427874"/>
                </a:lnTo>
                <a:lnTo>
                  <a:pt x="3048" y="356616"/>
                </a:lnTo>
                <a:lnTo>
                  <a:pt x="10231" y="285359"/>
                </a:lnTo>
                <a:lnTo>
                  <a:pt x="30833" y="218990"/>
                </a:lnTo>
                <a:lnTo>
                  <a:pt x="106604" y="106604"/>
                </a:lnTo>
                <a:lnTo>
                  <a:pt x="218989" y="30833"/>
                </a:lnTo>
                <a:lnTo>
                  <a:pt x="285358" y="10231"/>
                </a:lnTo>
                <a:lnTo>
                  <a:pt x="356616" y="3048"/>
                </a:lnTo>
                <a:lnTo>
                  <a:pt x="427874" y="10231"/>
                </a:lnTo>
                <a:lnTo>
                  <a:pt x="494243" y="30833"/>
                </a:lnTo>
                <a:lnTo>
                  <a:pt x="606628" y="106604"/>
                </a:lnTo>
                <a:lnTo>
                  <a:pt x="682400" y="218990"/>
                </a:lnTo>
                <a:lnTo>
                  <a:pt x="703001" y="285359"/>
                </a:lnTo>
                <a:lnTo>
                  <a:pt x="710184" y="356616"/>
                </a:lnTo>
                <a:lnTo>
                  <a:pt x="703001" y="427874"/>
                </a:lnTo>
                <a:lnTo>
                  <a:pt x="682400" y="494243"/>
                </a:lnTo>
                <a:lnTo>
                  <a:pt x="606628" y="606628"/>
                </a:lnTo>
                <a:lnTo>
                  <a:pt x="494243" y="682400"/>
                </a:lnTo>
                <a:lnTo>
                  <a:pt x="427874" y="703001"/>
                </a:lnTo>
                <a:lnTo>
                  <a:pt x="356616" y="710184"/>
                </a:lnTo>
                <a:close/>
              </a:path>
            </a:pathLst>
          </a:custGeom>
          <a:ln w="6096">
            <a:solidFill>
              <a:srgbClr val="7CC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2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95" y="5364480"/>
            <a:ext cx="6755891" cy="573024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621688" y="5366931"/>
            <a:ext cx="3508874" cy="5915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00" i="1" spc="10" dirty="0">
                <a:latin typeface="Calibri"/>
                <a:cs typeface="Calibri"/>
              </a:rPr>
              <a:t>Relationship extraction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2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297424"/>
            <a:ext cx="707136" cy="707136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2816352" y="5294376"/>
            <a:ext cx="713233" cy="713232"/>
          </a:xfrm>
          <a:custGeom>
            <a:avLst/>
            <a:gdLst/>
            <a:ahLst/>
            <a:cxnLst/>
            <a:rect l="l" t="t" r="r" b="b"/>
            <a:pathLst>
              <a:path w="713233" h="713232">
                <a:moveTo>
                  <a:pt x="285358" y="703001"/>
                </a:moveTo>
                <a:lnTo>
                  <a:pt x="218989" y="682400"/>
                </a:lnTo>
                <a:lnTo>
                  <a:pt x="106604" y="606628"/>
                </a:lnTo>
                <a:lnTo>
                  <a:pt x="30833" y="494243"/>
                </a:lnTo>
                <a:lnTo>
                  <a:pt x="10231" y="427874"/>
                </a:lnTo>
                <a:lnTo>
                  <a:pt x="3048" y="356616"/>
                </a:lnTo>
                <a:lnTo>
                  <a:pt x="10231" y="285359"/>
                </a:lnTo>
                <a:lnTo>
                  <a:pt x="30833" y="218990"/>
                </a:lnTo>
                <a:lnTo>
                  <a:pt x="106604" y="106604"/>
                </a:lnTo>
                <a:lnTo>
                  <a:pt x="218989" y="30833"/>
                </a:lnTo>
                <a:lnTo>
                  <a:pt x="285358" y="10231"/>
                </a:lnTo>
                <a:lnTo>
                  <a:pt x="356616" y="3048"/>
                </a:lnTo>
                <a:lnTo>
                  <a:pt x="427874" y="10231"/>
                </a:lnTo>
                <a:lnTo>
                  <a:pt x="494243" y="30833"/>
                </a:lnTo>
                <a:lnTo>
                  <a:pt x="606628" y="106604"/>
                </a:lnTo>
                <a:lnTo>
                  <a:pt x="682400" y="218990"/>
                </a:lnTo>
                <a:lnTo>
                  <a:pt x="703001" y="285359"/>
                </a:lnTo>
                <a:lnTo>
                  <a:pt x="710184" y="356616"/>
                </a:lnTo>
                <a:lnTo>
                  <a:pt x="703001" y="427874"/>
                </a:lnTo>
                <a:lnTo>
                  <a:pt x="682400" y="494243"/>
                </a:lnTo>
                <a:lnTo>
                  <a:pt x="606628" y="606628"/>
                </a:lnTo>
                <a:lnTo>
                  <a:pt x="494243" y="682400"/>
                </a:lnTo>
                <a:lnTo>
                  <a:pt x="427874" y="703001"/>
                </a:lnTo>
                <a:lnTo>
                  <a:pt x="356616" y="710184"/>
                </a:lnTo>
                <a:close/>
              </a:path>
            </a:pathLst>
          </a:custGeom>
          <a:ln w="6096">
            <a:solidFill>
              <a:srgbClr val="A5C2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64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54524" y="1520577"/>
            <a:ext cx="8785922" cy="7318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USE CASES – TEXT MINING ON TWEET TEXT</a:t>
            </a:r>
            <a:endParaRPr sz="39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9852402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1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– extract keywords from tweet text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426383" cy="10027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Extract keywords on a fitness brand to understand what people</a:t>
            </a:r>
            <a:endParaRPr sz="2800">
              <a:latin typeface="Calibri"/>
              <a:cs typeface="Calibri"/>
            </a:endParaRPr>
          </a:p>
          <a:p>
            <a:pPr marL="228679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mention frequently about the brand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899644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- Keyword extraction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9000634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Use case – sentiment analysis of a brand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9639" y="1751129"/>
            <a:ext cx="9010714" cy="10027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 </a:t>
            </a:r>
            <a:r>
              <a:rPr sz="2800" spc="10" dirty="0">
                <a:latin typeface="Calibri"/>
                <a:cs typeface="Calibri"/>
              </a:rPr>
              <a:t>Perform sentiment analysis on a fitness brand to understand</a:t>
            </a:r>
            <a:endParaRPr sz="2800">
              <a:latin typeface="Calibri"/>
              <a:cs typeface="Calibri"/>
            </a:endParaRPr>
          </a:p>
          <a:p>
            <a:pPr marL="228679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customer’s sentiment on the brand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8240" y="3054886"/>
            <a:ext cx="1653237" cy="5952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of a fitness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817620" y="3054886"/>
            <a:ext cx="923274" cy="5951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Calibri"/>
                <a:cs typeface="Calibri"/>
              </a:rPr>
              <a:t>brand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75339"/>
            <a:ext cx="9096033" cy="731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What happens in the internet every minute…</a:t>
            </a:r>
            <a:endParaRPr sz="3900">
              <a:latin typeface="Calibri Light"/>
              <a:cs typeface="Calibri Light"/>
            </a:endParaRPr>
          </a:p>
        </p:txBody>
      </p:sp>
      <p:pic>
        <p:nvPicPr>
          <p:cNvPr id="19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273808"/>
            <a:ext cx="2717292" cy="163372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46919" y="2574072"/>
            <a:ext cx="2365247" cy="638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550 new social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44" y="2273808"/>
            <a:ext cx="2717292" cy="163372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843624" y="2574072"/>
            <a:ext cx="1532381" cy="10561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spc="10" dirty="0">
                <a:latin typeface="Calibri"/>
                <a:cs typeface="Calibri"/>
              </a:rPr>
              <a:t>&gt;474,000</a:t>
            </a:r>
            <a:endParaRPr sz="2700">
              <a:latin typeface="Calibri"/>
              <a:cs typeface="Calibri"/>
            </a:endParaRPr>
          </a:p>
          <a:p>
            <a:pPr marL="176784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Tweets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63" y="2273808"/>
            <a:ext cx="2717291" cy="163372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362569" y="2364775"/>
            <a:ext cx="2457489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13003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4,333,560 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youtube videos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08" y="2273808"/>
            <a:ext cx="2717292" cy="163372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331062" y="2364775"/>
            <a:ext cx="2481074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25552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300 hours of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video uploaded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3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169664"/>
            <a:ext cx="2717292" cy="1633727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363099" y="4470871"/>
            <a:ext cx="2529802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3444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69,444 million</a:t>
            </a:r>
            <a:endParaRPr sz="30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Instagram posts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44" y="4169664"/>
            <a:ext cx="2717292" cy="163372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3436748" y="4261575"/>
            <a:ext cx="2345436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30" spc="10" dirty="0">
                <a:latin typeface="Calibri"/>
                <a:cs typeface="Calibri"/>
              </a:rPr>
              <a:t>&gt;38,000 status</a:t>
            </a:r>
            <a:endParaRPr sz="2700">
              <a:latin typeface="Calibri"/>
              <a:cs typeface="Calibri"/>
            </a:endParaRPr>
          </a:p>
          <a:p>
            <a:pPr marL="26670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updates on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63" y="4169664"/>
            <a:ext cx="2717291" cy="1633727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361045" y="4261575"/>
            <a:ext cx="2458211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Facebook users</a:t>
            </a:r>
            <a:endParaRPr sz="3000">
              <a:latin typeface="Calibri"/>
              <a:cs typeface="Calibri"/>
            </a:endParaRPr>
          </a:p>
          <a:p>
            <a:pPr marL="77723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like &gt; 4 million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2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08" y="4169664"/>
            <a:ext cx="2717292" cy="1633727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9439235" y="4261575"/>
            <a:ext cx="2264663" cy="10561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Over 2,40,000</a:t>
            </a:r>
            <a:endParaRPr sz="3000">
              <a:latin typeface="Calibri"/>
              <a:cs typeface="Calibri"/>
            </a:endParaRPr>
          </a:p>
          <a:p>
            <a:pPr marL="24383">
              <a:lnSpc>
                <a:spcPct val="100000"/>
              </a:lnSpc>
            </a:pPr>
            <a:r>
              <a:rPr sz="3000" spc="10" dirty="0">
                <a:latin typeface="Calibri"/>
                <a:cs typeface="Calibri"/>
              </a:rPr>
              <a:t>google search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6818703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Approach – sentiment analysis</a:t>
            </a:r>
            <a:endParaRPr sz="43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66"/>
          <p:cNvSpPr/>
          <p:nvPr/>
        </p:nvSpPr>
        <p:spPr>
          <a:xfrm>
            <a:off x="934212" y="2202184"/>
            <a:ext cx="10425913" cy="60554"/>
          </a:xfrm>
          <a:custGeom>
            <a:avLst/>
            <a:gdLst/>
            <a:ahLst/>
            <a:cxnLst/>
            <a:rect l="l" t="t" r="r" b="b"/>
            <a:pathLst>
              <a:path w="10425913" h="60554">
                <a:moveTo>
                  <a:pt x="10396957" y="28956"/>
                </a:moveTo>
                <a:lnTo>
                  <a:pt x="28956" y="31598"/>
                </a:lnTo>
                <a:close/>
              </a:path>
            </a:pathLst>
          </a:custGeom>
          <a:ln w="57912">
            <a:solidFill>
              <a:srgbClr val="25AA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34212" y="2257044"/>
            <a:ext cx="10425913" cy="57912"/>
          </a:xfrm>
          <a:custGeom>
            <a:avLst/>
            <a:gdLst/>
            <a:ahLst/>
            <a:cxnLst/>
            <a:rect l="l" t="t" r="r" b="b"/>
            <a:pathLst>
              <a:path w="10425913" h="57912">
                <a:moveTo>
                  <a:pt x="28956" y="28956"/>
                </a:moveTo>
                <a:lnTo>
                  <a:pt x="10396957" y="28956"/>
                </a:lnTo>
                <a:close/>
              </a:path>
            </a:pathLst>
          </a:custGeom>
          <a:ln w="5791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064048" y="1659774"/>
            <a:ext cx="10374160" cy="5867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solidFill>
                  <a:srgbClr val="323232"/>
                </a:solidFill>
                <a:latin typeface="Calibri Light"/>
                <a:cs typeface="Calibri Light"/>
              </a:rPr>
              <a:t>SOCIAL MEDIA POWERED APPROACH FOR A BUSINESS USE CASE</a:t>
            </a:r>
            <a:endParaRPr sz="31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532376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12507" y="854967"/>
            <a:ext cx="4363213" cy="1057657"/>
          </a:xfrm>
          <a:custGeom>
            <a:avLst/>
            <a:gdLst/>
            <a:ahLst/>
            <a:cxnLst/>
            <a:rect l="l" t="t" r="r" b="b"/>
            <a:pathLst>
              <a:path w="4363213" h="1057657">
                <a:moveTo>
                  <a:pt x="1" y="1057657"/>
                </a:moveTo>
                <a:lnTo>
                  <a:pt x="1" y="1"/>
                </a:lnTo>
                <a:lnTo>
                  <a:pt x="4186937" y="1"/>
                </a:lnTo>
                <a:lnTo>
                  <a:pt x="4255553" y="13853"/>
                </a:lnTo>
                <a:lnTo>
                  <a:pt x="4311584" y="51629"/>
                </a:lnTo>
                <a:lnTo>
                  <a:pt x="4349361" y="107661"/>
                </a:lnTo>
                <a:lnTo>
                  <a:pt x="4363213" y="176276"/>
                </a:lnTo>
                <a:lnTo>
                  <a:pt x="4363213" y="881368"/>
                </a:lnTo>
                <a:lnTo>
                  <a:pt x="4349361" y="949986"/>
                </a:lnTo>
                <a:lnTo>
                  <a:pt x="4311584" y="1006022"/>
                </a:lnTo>
                <a:lnTo>
                  <a:pt x="4255553" y="1043802"/>
                </a:lnTo>
                <a:lnTo>
                  <a:pt x="4186937" y="1057657"/>
                </a:lnTo>
                <a:close/>
              </a:path>
            </a:pathLst>
          </a:custGeom>
          <a:solidFill>
            <a:srgbClr val="CBDFF1">
              <a:alpha val="9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09459" y="851919"/>
            <a:ext cx="4369308" cy="1063753"/>
          </a:xfrm>
          <a:custGeom>
            <a:avLst/>
            <a:gdLst/>
            <a:ahLst/>
            <a:cxnLst/>
            <a:rect l="l" t="t" r="r" b="b"/>
            <a:pathLst>
              <a:path w="4369308" h="1063753">
                <a:moveTo>
                  <a:pt x="3048" y="1060705"/>
                </a:moveTo>
                <a:lnTo>
                  <a:pt x="3048" y="3049"/>
                </a:lnTo>
                <a:lnTo>
                  <a:pt x="4189984" y="3049"/>
                </a:lnTo>
                <a:lnTo>
                  <a:pt x="4258600" y="16901"/>
                </a:lnTo>
                <a:lnTo>
                  <a:pt x="4314631" y="54677"/>
                </a:lnTo>
                <a:lnTo>
                  <a:pt x="4352408" y="110709"/>
                </a:lnTo>
                <a:lnTo>
                  <a:pt x="4366260" y="179324"/>
                </a:lnTo>
                <a:lnTo>
                  <a:pt x="4366260" y="884416"/>
                </a:lnTo>
                <a:lnTo>
                  <a:pt x="4352408" y="953034"/>
                </a:lnTo>
                <a:lnTo>
                  <a:pt x="4314631" y="1009070"/>
                </a:lnTo>
                <a:lnTo>
                  <a:pt x="4258600" y="1046850"/>
                </a:lnTo>
                <a:lnTo>
                  <a:pt x="4189984" y="1060705"/>
                </a:lnTo>
                <a:close/>
              </a:path>
            </a:pathLst>
          </a:custGeom>
          <a:ln w="6096">
            <a:solidFill>
              <a:srgbClr val="CBDFF1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7360196" y="910819"/>
            <a:ext cx="3435218" cy="7093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•Identify potential customers</a:t>
            </a:r>
            <a:endParaRPr sz="1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•Understand customer interests and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3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19328"/>
            <a:ext cx="2462783" cy="133045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5274230" y="955230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193458" y="1290510"/>
            <a:ext cx="1452676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acquisition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112507" y="2243332"/>
            <a:ext cx="4363213" cy="1059180"/>
          </a:xfrm>
          <a:custGeom>
            <a:avLst/>
            <a:gdLst/>
            <a:ahLst/>
            <a:cxnLst/>
            <a:rect l="l" t="t" r="r" b="b"/>
            <a:pathLst>
              <a:path w="4363213" h="1059180">
                <a:moveTo>
                  <a:pt x="1" y="1059180"/>
                </a:moveTo>
                <a:lnTo>
                  <a:pt x="1" y="0"/>
                </a:lnTo>
                <a:lnTo>
                  <a:pt x="4186682" y="0"/>
                </a:lnTo>
                <a:lnTo>
                  <a:pt x="4255397" y="13872"/>
                </a:lnTo>
                <a:lnTo>
                  <a:pt x="4311509" y="51703"/>
                </a:lnTo>
                <a:lnTo>
                  <a:pt x="4349340" y="107815"/>
                </a:lnTo>
                <a:lnTo>
                  <a:pt x="4363213" y="176530"/>
                </a:lnTo>
                <a:lnTo>
                  <a:pt x="4363213" y="882650"/>
                </a:lnTo>
                <a:lnTo>
                  <a:pt x="4349341" y="951360"/>
                </a:lnTo>
                <a:lnTo>
                  <a:pt x="4311510" y="1007472"/>
                </a:lnTo>
                <a:lnTo>
                  <a:pt x="4255398" y="1045306"/>
                </a:lnTo>
                <a:lnTo>
                  <a:pt x="4186682" y="1059180"/>
                </a:lnTo>
                <a:close/>
              </a:path>
            </a:pathLst>
          </a:custGeom>
          <a:solidFill>
            <a:srgbClr val="CCEEF1">
              <a:alpha val="9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09459" y="2240282"/>
            <a:ext cx="4369308" cy="1065277"/>
          </a:xfrm>
          <a:custGeom>
            <a:avLst/>
            <a:gdLst/>
            <a:ahLst/>
            <a:cxnLst/>
            <a:rect l="l" t="t" r="r" b="b"/>
            <a:pathLst>
              <a:path w="4369308" h="1065277">
                <a:moveTo>
                  <a:pt x="3048" y="1062229"/>
                </a:moveTo>
                <a:lnTo>
                  <a:pt x="3048" y="3049"/>
                </a:lnTo>
                <a:lnTo>
                  <a:pt x="4189730" y="3049"/>
                </a:lnTo>
                <a:lnTo>
                  <a:pt x="4258445" y="16921"/>
                </a:lnTo>
                <a:lnTo>
                  <a:pt x="4314557" y="54752"/>
                </a:lnTo>
                <a:lnTo>
                  <a:pt x="4352388" y="110864"/>
                </a:lnTo>
                <a:lnTo>
                  <a:pt x="4366260" y="179579"/>
                </a:lnTo>
                <a:lnTo>
                  <a:pt x="4366260" y="885699"/>
                </a:lnTo>
                <a:lnTo>
                  <a:pt x="4352388" y="954408"/>
                </a:lnTo>
                <a:lnTo>
                  <a:pt x="4314557" y="1010521"/>
                </a:lnTo>
                <a:lnTo>
                  <a:pt x="4258445" y="1048355"/>
                </a:lnTo>
                <a:lnTo>
                  <a:pt x="4189730" y="1062229"/>
                </a:lnTo>
                <a:close/>
              </a:path>
            </a:pathLst>
          </a:custGeom>
          <a:ln w="6096">
            <a:solidFill>
              <a:srgbClr val="CCEEF1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7360196" y="2168917"/>
            <a:ext cx="3634052" cy="6213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•Targeted promotions based on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customer interests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360196" y="3001021"/>
            <a:ext cx="1214483" cy="3698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promotion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2107692"/>
            <a:ext cx="2462783" cy="1330451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847510" y="2511860"/>
            <a:ext cx="2141221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Revenue growth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112507" y="3633219"/>
            <a:ext cx="4363213" cy="1057657"/>
          </a:xfrm>
          <a:custGeom>
            <a:avLst/>
            <a:gdLst/>
            <a:ahLst/>
            <a:cxnLst/>
            <a:rect l="l" t="t" r="r" b="b"/>
            <a:pathLst>
              <a:path w="4363213" h="1057657">
                <a:moveTo>
                  <a:pt x="1" y="1057657"/>
                </a:moveTo>
                <a:lnTo>
                  <a:pt x="1" y="1"/>
                </a:lnTo>
                <a:lnTo>
                  <a:pt x="4186937" y="1"/>
                </a:lnTo>
                <a:lnTo>
                  <a:pt x="4255553" y="13853"/>
                </a:lnTo>
                <a:lnTo>
                  <a:pt x="4311584" y="51629"/>
                </a:lnTo>
                <a:lnTo>
                  <a:pt x="4349361" y="107661"/>
                </a:lnTo>
                <a:lnTo>
                  <a:pt x="4363213" y="176277"/>
                </a:lnTo>
                <a:lnTo>
                  <a:pt x="4363213" y="881368"/>
                </a:lnTo>
                <a:lnTo>
                  <a:pt x="4349361" y="949986"/>
                </a:lnTo>
                <a:lnTo>
                  <a:pt x="4311584" y="1006022"/>
                </a:lnTo>
                <a:lnTo>
                  <a:pt x="4255553" y="1043803"/>
                </a:lnTo>
                <a:lnTo>
                  <a:pt x="4186937" y="1057657"/>
                </a:lnTo>
                <a:close/>
              </a:path>
            </a:pathLst>
          </a:custGeom>
          <a:solidFill>
            <a:srgbClr val="CCEDDE">
              <a:alpha val="9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09459" y="3630171"/>
            <a:ext cx="4369308" cy="1063753"/>
          </a:xfrm>
          <a:custGeom>
            <a:avLst/>
            <a:gdLst/>
            <a:ahLst/>
            <a:cxnLst/>
            <a:rect l="l" t="t" r="r" b="b"/>
            <a:pathLst>
              <a:path w="4369308" h="1063753">
                <a:moveTo>
                  <a:pt x="3048" y="1060705"/>
                </a:moveTo>
                <a:lnTo>
                  <a:pt x="3048" y="3049"/>
                </a:lnTo>
                <a:lnTo>
                  <a:pt x="4189984" y="3049"/>
                </a:lnTo>
                <a:lnTo>
                  <a:pt x="4258600" y="16901"/>
                </a:lnTo>
                <a:lnTo>
                  <a:pt x="4314631" y="54677"/>
                </a:lnTo>
                <a:lnTo>
                  <a:pt x="4352408" y="110709"/>
                </a:lnTo>
                <a:lnTo>
                  <a:pt x="4366260" y="179325"/>
                </a:lnTo>
                <a:lnTo>
                  <a:pt x="4366260" y="884416"/>
                </a:lnTo>
                <a:lnTo>
                  <a:pt x="4352408" y="953034"/>
                </a:lnTo>
                <a:lnTo>
                  <a:pt x="4314631" y="1009070"/>
                </a:lnTo>
                <a:lnTo>
                  <a:pt x="4258600" y="1046851"/>
                </a:lnTo>
                <a:lnTo>
                  <a:pt x="4189984" y="1060705"/>
                </a:lnTo>
                <a:close/>
              </a:path>
            </a:pathLst>
          </a:custGeom>
          <a:ln w="6096">
            <a:solidFill>
              <a:srgbClr val="CCEDDE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7360196" y="3684271"/>
            <a:ext cx="3353951" cy="6213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•Understand VoC – Customer</a:t>
            </a:r>
            <a:endParaRPr sz="1800">
              <a:latin typeface="Arial"/>
              <a:cs typeface="Arial"/>
            </a:endParaRPr>
          </a:p>
          <a:p>
            <a:pPr marL="228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Review Analytics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40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3497580"/>
            <a:ext cx="2462783" cy="133045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5274262" y="3733655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190441" y="4068935"/>
            <a:ext cx="1457249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experience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112507" y="5023108"/>
            <a:ext cx="4363213" cy="1057656"/>
          </a:xfrm>
          <a:custGeom>
            <a:avLst/>
            <a:gdLst/>
            <a:ahLst/>
            <a:cxnLst/>
            <a:rect l="l" t="t" r="r" b="b"/>
            <a:pathLst>
              <a:path w="4363213" h="1057656">
                <a:moveTo>
                  <a:pt x="1" y="1057656"/>
                </a:moveTo>
                <a:lnTo>
                  <a:pt x="1" y="0"/>
                </a:lnTo>
                <a:lnTo>
                  <a:pt x="4186937" y="0"/>
                </a:lnTo>
                <a:lnTo>
                  <a:pt x="4255553" y="13852"/>
                </a:lnTo>
                <a:lnTo>
                  <a:pt x="4311584" y="51629"/>
                </a:lnTo>
                <a:lnTo>
                  <a:pt x="4349361" y="107660"/>
                </a:lnTo>
                <a:lnTo>
                  <a:pt x="4363213" y="176276"/>
                </a:lnTo>
                <a:lnTo>
                  <a:pt x="4363213" y="881367"/>
                </a:lnTo>
                <a:lnTo>
                  <a:pt x="4349361" y="949985"/>
                </a:lnTo>
                <a:lnTo>
                  <a:pt x="4311584" y="1006021"/>
                </a:lnTo>
                <a:lnTo>
                  <a:pt x="4255553" y="1043802"/>
                </a:lnTo>
                <a:lnTo>
                  <a:pt x="4186937" y="1057656"/>
                </a:lnTo>
                <a:close/>
              </a:path>
            </a:pathLst>
          </a:custGeom>
          <a:solidFill>
            <a:srgbClr val="D7ECD3">
              <a:alpha val="9019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09459" y="5020060"/>
            <a:ext cx="4369308" cy="1063752"/>
          </a:xfrm>
          <a:custGeom>
            <a:avLst/>
            <a:gdLst/>
            <a:ahLst/>
            <a:cxnLst/>
            <a:rect l="l" t="t" r="r" b="b"/>
            <a:pathLst>
              <a:path w="4369308" h="1063752">
                <a:moveTo>
                  <a:pt x="3048" y="1060704"/>
                </a:moveTo>
                <a:lnTo>
                  <a:pt x="3048" y="3048"/>
                </a:lnTo>
                <a:lnTo>
                  <a:pt x="4189984" y="3048"/>
                </a:lnTo>
                <a:lnTo>
                  <a:pt x="4258600" y="16900"/>
                </a:lnTo>
                <a:lnTo>
                  <a:pt x="4314631" y="54677"/>
                </a:lnTo>
                <a:lnTo>
                  <a:pt x="4352408" y="110708"/>
                </a:lnTo>
                <a:lnTo>
                  <a:pt x="4366260" y="179324"/>
                </a:lnTo>
                <a:lnTo>
                  <a:pt x="4366260" y="884415"/>
                </a:lnTo>
                <a:lnTo>
                  <a:pt x="4352408" y="953033"/>
                </a:lnTo>
                <a:lnTo>
                  <a:pt x="4314631" y="1009069"/>
                </a:lnTo>
                <a:lnTo>
                  <a:pt x="4258600" y="1046850"/>
                </a:lnTo>
                <a:lnTo>
                  <a:pt x="4189984" y="1060704"/>
                </a:lnTo>
                <a:close/>
              </a:path>
            </a:pathLst>
          </a:custGeom>
          <a:ln w="6096">
            <a:solidFill>
              <a:srgbClr val="D7ECD3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7360196" y="5073485"/>
            <a:ext cx="2853979" cy="6213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•NPS scores derived from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Sentiment analysis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4885944"/>
            <a:ext cx="2462783" cy="1330452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4814014" y="5290285"/>
            <a:ext cx="2208580" cy="5413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Customer loyalty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104388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44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2" y="772668"/>
            <a:ext cx="1744979" cy="9723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225947" y="829616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45175" y="1164896"/>
            <a:ext cx="1452676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Calibri"/>
                <a:cs typeface="Calibri"/>
              </a:rPr>
              <a:t>acquisition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1" y="1801368"/>
            <a:ext cx="434340" cy="361187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2" y="2218944"/>
            <a:ext cx="1744979" cy="972311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288431" y="2276729"/>
            <a:ext cx="1164640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Revenue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81395" y="2612009"/>
            <a:ext cx="97779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growth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3247644"/>
            <a:ext cx="434339" cy="362712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2" y="3666744"/>
            <a:ext cx="1744979" cy="97231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25980" y="3723840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42160" y="4059120"/>
            <a:ext cx="145724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experience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4695444"/>
            <a:ext cx="434339" cy="361188"/>
          </a:xfrm>
          <a:prstGeom prst="rect">
            <a:avLst/>
          </a:prstGeom>
        </p:spPr>
      </p:pic>
      <p:pic>
        <p:nvPicPr>
          <p:cNvPr id="250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2" y="5113020"/>
            <a:ext cx="1744979" cy="97231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25979" y="5170953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10383" y="5506233"/>
            <a:ext cx="921715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loyalty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51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64" y="742188"/>
            <a:ext cx="2313432" cy="94335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845081" y="953562"/>
            <a:ext cx="1286135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solidFill>
                  <a:srgbClr val="FFFFFF"/>
                </a:solidFill>
                <a:latin typeface="Calibri"/>
                <a:cs typeface="Calibri"/>
              </a:rPr>
              <a:t>Identify potential</a:t>
            </a:r>
            <a:endParaRPr sz="1100">
              <a:latin typeface="Calibri"/>
              <a:cs typeface="Calibri"/>
            </a:endParaRPr>
          </a:p>
          <a:p>
            <a:pPr marL="249987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52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781811"/>
            <a:ext cx="2197608" cy="82753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61010" y="855899"/>
            <a:ext cx="1203918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Choose relevant</a:t>
            </a:r>
            <a:endParaRPr sz="1300">
              <a:latin typeface="Calibri"/>
              <a:cs typeface="Calibri"/>
            </a:endParaRPr>
          </a:p>
          <a:p>
            <a:pPr marL="13569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social media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329474" y="1661317"/>
            <a:ext cx="111843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• Fitness brand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253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0" y="781812"/>
            <a:ext cx="2199132" cy="82753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788484" y="953562"/>
            <a:ext cx="129993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spc="10" dirty="0">
                <a:latin typeface="Calibri"/>
                <a:cs typeface="Calibri"/>
              </a:rPr>
              <a:t>Identify followers</a:t>
            </a:r>
            <a:endParaRPr sz="1200">
              <a:latin typeface="Calibri"/>
              <a:cs typeface="Calibri"/>
            </a:endParaRPr>
          </a:p>
          <a:p>
            <a:pPr marL="182943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the brand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54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64" y="781812"/>
            <a:ext cx="2199132" cy="82753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964402" y="758236"/>
            <a:ext cx="895979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Extract user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9944610" y="953306"/>
            <a:ext cx="1086462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62587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people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who post 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104388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57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772668"/>
            <a:ext cx="1876043" cy="9723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6093" y="820471"/>
            <a:ext cx="150571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34653" y="1155751"/>
            <a:ext cx="16885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acquisition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1" y="1801368"/>
            <a:ext cx="434340" cy="361187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2215895"/>
            <a:ext cx="1882140" cy="97840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87085" y="2267585"/>
            <a:ext cx="13837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Revenue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0341" y="2602865"/>
            <a:ext cx="1097280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growth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3247644"/>
            <a:ext cx="434339" cy="362712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3666743"/>
            <a:ext cx="1876043" cy="972311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26677" y="3723840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42857" y="4059120"/>
            <a:ext cx="145724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experience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4695444"/>
            <a:ext cx="434339" cy="361188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5113020"/>
            <a:ext cx="1876043" cy="97231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26679" y="5170953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9559" y="5506233"/>
            <a:ext cx="921715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loyalty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6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64" y="742188"/>
            <a:ext cx="2313432" cy="94335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845081" y="953562"/>
            <a:ext cx="1286135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solidFill>
                  <a:srgbClr val="FFFFFF"/>
                </a:solidFill>
                <a:latin typeface="Calibri"/>
                <a:cs typeface="Calibri"/>
              </a:rPr>
              <a:t>Identify potential</a:t>
            </a:r>
            <a:endParaRPr sz="1100">
              <a:latin typeface="Calibri"/>
              <a:cs typeface="Calibri"/>
            </a:endParaRPr>
          </a:p>
          <a:p>
            <a:pPr marL="249987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5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781811"/>
            <a:ext cx="2197608" cy="82753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61010" y="855899"/>
            <a:ext cx="1203918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Choose relevant</a:t>
            </a:r>
            <a:endParaRPr sz="1300">
              <a:latin typeface="Calibri"/>
              <a:cs typeface="Calibri"/>
            </a:endParaRPr>
          </a:p>
          <a:p>
            <a:pPr marL="13569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social media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329474" y="1661317"/>
            <a:ext cx="111843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• Fitness brand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266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0" y="781812"/>
            <a:ext cx="2199132" cy="82753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788484" y="953562"/>
            <a:ext cx="129993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spc="10" dirty="0">
                <a:latin typeface="Calibri"/>
                <a:cs typeface="Calibri"/>
              </a:rPr>
              <a:t>Identify followers</a:t>
            </a:r>
            <a:endParaRPr sz="1200">
              <a:latin typeface="Calibri"/>
              <a:cs typeface="Calibri"/>
            </a:endParaRPr>
          </a:p>
          <a:p>
            <a:pPr marL="182943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the brand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7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64" y="781812"/>
            <a:ext cx="2199132" cy="82753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790729" y="758236"/>
            <a:ext cx="124476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367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Extract user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names of people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154834" y="1343444"/>
            <a:ext cx="51655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fitness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8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2261616"/>
            <a:ext cx="2318004" cy="1001268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902978" y="2368983"/>
            <a:ext cx="1156701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608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Ta r g e t e d 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promotions based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195586" y="2871903"/>
            <a:ext cx="571804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interests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69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2299716"/>
            <a:ext cx="2202180" cy="886967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861492" y="2452707"/>
            <a:ext cx="1190245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Calibri"/>
                <a:cs typeface="Calibri"/>
              </a:rPr>
              <a:t>Where to promote</a:t>
            </a:r>
            <a:endParaRPr sz="1100">
              <a:latin typeface="Calibri"/>
              <a:cs typeface="Calibri"/>
            </a:endParaRPr>
          </a:p>
          <a:p>
            <a:pPr marL="8382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– most effective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70" name="Imag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2299716"/>
            <a:ext cx="2202179" cy="886967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836706" y="2452707"/>
            <a:ext cx="1190548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Calibri"/>
                <a:cs typeface="Calibri"/>
              </a:rPr>
              <a:t>What to promote -</a:t>
            </a:r>
            <a:endParaRPr sz="1100">
              <a:latin typeface="Calibri"/>
              <a:cs typeface="Calibri"/>
            </a:endParaRPr>
          </a:p>
          <a:p>
            <a:pPr marL="103631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Extract popular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71" name="Imag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2299716"/>
            <a:ext cx="2202180" cy="886967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9830241" y="2285258"/>
            <a:ext cx="1153653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392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Position your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branding message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9815001" y="2788178"/>
            <a:ext cx="11856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79" spc="10" dirty="0">
                <a:latin typeface="Calibri"/>
                <a:cs typeface="Calibri"/>
              </a:rPr>
              <a:t>tweets or trending</a:t>
            </a:r>
            <a:endParaRPr sz="700">
              <a:latin typeface="Calibri"/>
              <a:cs typeface="Calibri"/>
            </a:endParaRPr>
          </a:p>
          <a:p>
            <a:pPr marL="39014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topics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104388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4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5" y="772668"/>
            <a:ext cx="2001012" cy="9723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6412" y="820471"/>
            <a:ext cx="150571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34972" y="1155751"/>
            <a:ext cx="16885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acquisition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1" y="1801368"/>
            <a:ext cx="434340" cy="361187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" y="2218943"/>
            <a:ext cx="2001012" cy="97231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87404" y="2267585"/>
            <a:ext cx="13837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Revenue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0660" y="2602865"/>
            <a:ext cx="1097280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growth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3247644"/>
            <a:ext cx="434339" cy="362712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3663695"/>
            <a:ext cx="2007108" cy="97840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126412" y="3714696"/>
            <a:ext cx="1505712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86204" y="4049976"/>
            <a:ext cx="1786128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experience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4695444"/>
            <a:ext cx="434339" cy="361188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5" y="5113020"/>
            <a:ext cx="2001012" cy="97231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26996" y="5170953"/>
            <a:ext cx="1289608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Customer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9876" y="5506233"/>
            <a:ext cx="921715" cy="5413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Calibri"/>
                <a:cs typeface="Calibri"/>
              </a:rPr>
              <a:t>loyalty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81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64" y="742188"/>
            <a:ext cx="2313432" cy="94335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845081" y="953562"/>
            <a:ext cx="1286135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solidFill>
                  <a:srgbClr val="FFFFFF"/>
                </a:solidFill>
                <a:latin typeface="Calibri"/>
                <a:cs typeface="Calibri"/>
              </a:rPr>
              <a:t>Identify potential</a:t>
            </a:r>
            <a:endParaRPr sz="1100">
              <a:latin typeface="Calibri"/>
              <a:cs typeface="Calibri"/>
            </a:endParaRPr>
          </a:p>
          <a:p>
            <a:pPr marL="249987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2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781811"/>
            <a:ext cx="2197608" cy="82753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61010" y="855899"/>
            <a:ext cx="1203918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Choose relevant</a:t>
            </a:r>
            <a:endParaRPr sz="1300">
              <a:latin typeface="Calibri"/>
              <a:cs typeface="Calibri"/>
            </a:endParaRPr>
          </a:p>
          <a:p>
            <a:pPr marL="13569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social media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329474" y="1661317"/>
            <a:ext cx="111843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• Fitness brand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283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0" y="781812"/>
            <a:ext cx="2199132" cy="82753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788484" y="953562"/>
            <a:ext cx="129993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spc="10" dirty="0">
                <a:latin typeface="Calibri"/>
                <a:cs typeface="Calibri"/>
              </a:rPr>
              <a:t>Identify followers</a:t>
            </a:r>
            <a:endParaRPr sz="1200">
              <a:latin typeface="Calibri"/>
              <a:cs typeface="Calibri"/>
            </a:endParaRPr>
          </a:p>
          <a:p>
            <a:pPr marL="182943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the brand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4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64" y="781812"/>
            <a:ext cx="2199132" cy="82753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790729" y="758236"/>
            <a:ext cx="124476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367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Extract user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names of people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154834" y="1343444"/>
            <a:ext cx="51655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fitness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5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2261616"/>
            <a:ext cx="2318004" cy="1001268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902978" y="2368983"/>
            <a:ext cx="1156701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608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Ta r g e t e d 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promotions based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195586" y="2871903"/>
            <a:ext cx="571804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interests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86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2299716"/>
            <a:ext cx="2202180" cy="886967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852348" y="2452707"/>
            <a:ext cx="12100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59" spc="10" dirty="0">
                <a:latin typeface="Calibri"/>
                <a:cs typeface="Calibri"/>
              </a:rPr>
              <a:t>What is trending in</a:t>
            </a:r>
            <a:endParaRPr sz="900">
              <a:latin typeface="Calibri"/>
              <a:cs typeface="Calibri"/>
            </a:endParaRPr>
          </a:p>
          <a:p>
            <a:pPr marL="207264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the world of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87" name="Imag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2299716"/>
            <a:ext cx="2202179" cy="886967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885507" y="2536432"/>
            <a:ext cx="1093608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4864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Extract popular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tweets on fitness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88" name="Imag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2299716"/>
            <a:ext cx="2202180" cy="886967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9830241" y="2285258"/>
            <a:ext cx="1153653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392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Position your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branding message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9815001" y="2788178"/>
            <a:ext cx="11856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79" spc="10" dirty="0">
                <a:latin typeface="Calibri"/>
                <a:cs typeface="Calibri"/>
              </a:rPr>
              <a:t>tweets or trending</a:t>
            </a:r>
            <a:endParaRPr sz="700">
              <a:latin typeface="Calibri"/>
              <a:cs typeface="Calibri"/>
            </a:endParaRPr>
          </a:p>
          <a:p>
            <a:pPr marL="39014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topics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89" name="Imag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3677412"/>
            <a:ext cx="2318004" cy="1001268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4015562" y="3796856"/>
            <a:ext cx="951357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89" spc="1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endParaRPr sz="1200">
              <a:latin typeface="Calibri"/>
              <a:cs typeface="Calibri"/>
            </a:endParaRPr>
          </a:p>
          <a:p>
            <a:pPr marL="143255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Voice of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90" name="Imag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3717036"/>
            <a:ext cx="2202180" cy="88544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5868921" y="3692210"/>
            <a:ext cx="1194796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06323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Extract</a:t>
            </a:r>
            <a:endParaRPr sz="1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keywords from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6237729" y="4320098"/>
            <a:ext cx="456057" cy="319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posts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291" name="Imag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3717036"/>
            <a:ext cx="2202179" cy="885444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7834992" y="4006154"/>
            <a:ext cx="1213865" cy="319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Topic modeling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92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3717036"/>
            <a:ext cx="2202180" cy="885444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9941302" y="3796856"/>
            <a:ext cx="951356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9" spc="10" dirty="0">
                <a:latin typeface="Calibri"/>
                <a:cs typeface="Calibri"/>
              </a:rPr>
              <a:t>Understand</a:t>
            </a:r>
            <a:endParaRPr sz="1300">
              <a:latin typeface="Calibri"/>
              <a:cs typeface="Calibri"/>
            </a:endParaRPr>
          </a:p>
          <a:p>
            <a:pPr marL="88392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customer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1105388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57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104388" y="1449324"/>
            <a:ext cx="19812" cy="3934270"/>
          </a:xfrm>
          <a:custGeom>
            <a:avLst/>
            <a:gdLst/>
            <a:ahLst/>
            <a:cxnLst/>
            <a:rect l="l" t="t" r="r" b="b"/>
            <a:pathLst>
              <a:path w="19812" h="3934270">
                <a:moveTo>
                  <a:pt x="9906" y="9906"/>
                </a:moveTo>
                <a:lnTo>
                  <a:pt x="9906" y="3924364"/>
                </a:lnTo>
                <a:close/>
              </a:path>
            </a:pathLst>
          </a:custGeom>
          <a:ln w="19812">
            <a:solidFill>
              <a:srgbClr val="1740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95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5" y="772668"/>
            <a:ext cx="2001012" cy="97231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6412" y="820471"/>
            <a:ext cx="150571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34972" y="1155751"/>
            <a:ext cx="16885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acquisition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1" y="1801368"/>
            <a:ext cx="434340" cy="361187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" y="2218943"/>
            <a:ext cx="2001012" cy="97231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87404" y="2267585"/>
            <a:ext cx="1383792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Revenue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330660" y="2602865"/>
            <a:ext cx="1097280" cy="53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growth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3247644"/>
            <a:ext cx="434339" cy="362712"/>
          </a:xfrm>
          <a:prstGeom prst="rect">
            <a:avLst/>
          </a:prstGeom>
        </p:spPr>
      </p:pic>
      <p:pic>
        <p:nvPicPr>
          <p:cNvPr id="299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3663695"/>
            <a:ext cx="2007108" cy="97840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126412" y="3714696"/>
            <a:ext cx="1505712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86204" y="4049976"/>
            <a:ext cx="1786128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B5B5B5"/>
                </a:solidFill>
                <a:latin typeface="Arial"/>
                <a:cs typeface="Arial"/>
              </a:rPr>
              <a:t>experience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2" y="4695444"/>
            <a:ext cx="434339" cy="361188"/>
          </a:xfrm>
          <a:prstGeom prst="rect">
            <a:avLst/>
          </a:prstGeom>
        </p:spPr>
      </p:pic>
      <p:pic>
        <p:nvPicPr>
          <p:cNvPr id="301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" y="5109972"/>
            <a:ext cx="2007108" cy="97840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126444" y="5161809"/>
            <a:ext cx="1505712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Customer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342852" y="5497089"/>
            <a:ext cx="1072896" cy="5309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latin typeface="Arial"/>
                <a:cs typeface="Arial"/>
              </a:rPr>
              <a:t>loyalty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02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64" y="742188"/>
            <a:ext cx="2313432" cy="943356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3845081" y="953562"/>
            <a:ext cx="1286135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solidFill>
                  <a:srgbClr val="FFFFFF"/>
                </a:solidFill>
                <a:latin typeface="Calibri"/>
                <a:cs typeface="Calibri"/>
              </a:rPr>
              <a:t>Identify potential</a:t>
            </a:r>
            <a:endParaRPr sz="1100">
              <a:latin typeface="Calibri"/>
              <a:cs typeface="Calibri"/>
            </a:endParaRPr>
          </a:p>
          <a:p>
            <a:pPr marL="249987">
              <a:lnSpc>
                <a:spcPct val="100000"/>
              </a:lnSpc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customers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03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781811"/>
            <a:ext cx="2197608" cy="82753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61010" y="855899"/>
            <a:ext cx="1203918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Choose relevant</a:t>
            </a:r>
            <a:endParaRPr sz="1300">
              <a:latin typeface="Calibri"/>
              <a:cs typeface="Calibri"/>
            </a:endParaRPr>
          </a:p>
          <a:p>
            <a:pPr marL="13569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social media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329474" y="1661317"/>
            <a:ext cx="111843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• Fitness brand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304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0" y="781812"/>
            <a:ext cx="2199132" cy="82753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7788484" y="953562"/>
            <a:ext cx="129993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spc="10" dirty="0">
                <a:latin typeface="Calibri"/>
                <a:cs typeface="Calibri"/>
              </a:rPr>
              <a:t>Identify followers</a:t>
            </a:r>
            <a:endParaRPr sz="1200">
              <a:latin typeface="Calibri"/>
              <a:cs typeface="Calibri"/>
            </a:endParaRPr>
          </a:p>
          <a:p>
            <a:pPr marL="182943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of the brand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05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064" y="781812"/>
            <a:ext cx="2199132" cy="82753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790729" y="758236"/>
            <a:ext cx="1244764" cy="493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3672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Extract user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names of people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154834" y="1343444"/>
            <a:ext cx="516556" cy="2988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fitness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06" name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2261616"/>
            <a:ext cx="2318004" cy="1001268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3902978" y="2368983"/>
            <a:ext cx="1156701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2608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Ta r g e t e d 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promotions based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4195586" y="2871903"/>
            <a:ext cx="571804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interests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7" name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2299716"/>
            <a:ext cx="2202180" cy="886967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5852348" y="2452707"/>
            <a:ext cx="12100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59" spc="10" dirty="0">
                <a:latin typeface="Calibri"/>
                <a:cs typeface="Calibri"/>
              </a:rPr>
              <a:t>What is trending in</a:t>
            </a:r>
            <a:endParaRPr sz="900">
              <a:latin typeface="Calibri"/>
              <a:cs typeface="Calibri"/>
            </a:endParaRPr>
          </a:p>
          <a:p>
            <a:pPr marL="207264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the world of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2299716"/>
            <a:ext cx="2202179" cy="886967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885507" y="2536432"/>
            <a:ext cx="1093608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4864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Extract popular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tweets on fitness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9" name="Image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2299716"/>
            <a:ext cx="2202180" cy="886967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9830241" y="2285258"/>
            <a:ext cx="1153653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392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Position your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branding message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9815001" y="2788178"/>
            <a:ext cx="118565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79" spc="10" dirty="0">
                <a:latin typeface="Calibri"/>
                <a:cs typeface="Calibri"/>
              </a:rPr>
              <a:t>tweets or trending</a:t>
            </a:r>
            <a:endParaRPr sz="700">
              <a:latin typeface="Calibri"/>
              <a:cs typeface="Calibri"/>
            </a:endParaRPr>
          </a:p>
          <a:p>
            <a:pPr marL="390143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topics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10" name="Image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15" y="3677412"/>
            <a:ext cx="2318004" cy="1001268"/>
          </a:xfrm>
          <a:prstGeom prst="rect">
            <a:avLst/>
          </a:prstGeom>
        </p:spPr>
      </p:pic>
      <p:sp>
        <p:nvSpPr>
          <p:cNvPr id="24" name="text 1"/>
          <p:cNvSpPr txBox="1"/>
          <p:nvPr/>
        </p:nvSpPr>
        <p:spPr>
          <a:xfrm>
            <a:off x="4015562" y="3796856"/>
            <a:ext cx="951357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89" spc="1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endParaRPr sz="1200">
              <a:latin typeface="Calibri"/>
              <a:cs typeface="Calibri"/>
            </a:endParaRPr>
          </a:p>
          <a:p>
            <a:pPr marL="143255">
              <a:lnSpc>
                <a:spcPct val="100000"/>
              </a:lnSpc>
            </a:pP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Voice of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11" name="Imag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2" y="3717036"/>
            <a:ext cx="2202180" cy="885444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5868921" y="3692210"/>
            <a:ext cx="1194796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06323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Extract</a:t>
            </a:r>
            <a:endParaRPr sz="1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keywords from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6237729" y="4320098"/>
            <a:ext cx="456057" cy="319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posts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12" name="Imag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6" y="3717036"/>
            <a:ext cx="2202179" cy="885444"/>
          </a:xfrm>
          <a:prstGeom prst="rect">
            <a:avLst/>
          </a:prstGeom>
        </p:spPr>
      </p:pic>
      <p:sp>
        <p:nvSpPr>
          <p:cNvPr id="27" name="text 1"/>
          <p:cNvSpPr txBox="1"/>
          <p:nvPr/>
        </p:nvSpPr>
        <p:spPr>
          <a:xfrm>
            <a:off x="7834992" y="4006154"/>
            <a:ext cx="1213865" cy="319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Topic modeling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13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0" y="3717036"/>
            <a:ext cx="2202180" cy="885444"/>
          </a:xfrm>
          <a:prstGeom prst="rect">
            <a:avLst/>
          </a:prstGeom>
        </p:spPr>
      </p:pic>
      <p:sp>
        <p:nvSpPr>
          <p:cNvPr id="28" name="text 1"/>
          <p:cNvSpPr txBox="1"/>
          <p:nvPr/>
        </p:nvSpPr>
        <p:spPr>
          <a:xfrm>
            <a:off x="9941302" y="3796856"/>
            <a:ext cx="951356" cy="5280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9" spc="10" dirty="0">
                <a:latin typeface="Calibri"/>
                <a:cs typeface="Calibri"/>
              </a:rPr>
              <a:t>Understand</a:t>
            </a:r>
            <a:endParaRPr sz="1300">
              <a:latin typeface="Calibri"/>
              <a:cs typeface="Calibri"/>
            </a:endParaRPr>
          </a:p>
          <a:p>
            <a:pPr marL="88392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customer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314" name="Image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44" y="5109972"/>
            <a:ext cx="2316480" cy="999744"/>
          </a:xfrm>
          <a:prstGeom prst="rect">
            <a:avLst/>
          </a:prstGeom>
        </p:spPr>
      </p:pic>
      <p:sp>
        <p:nvSpPr>
          <p:cNvPr id="29" name="text 1"/>
          <p:cNvSpPr txBox="1"/>
          <p:nvPr/>
        </p:nvSpPr>
        <p:spPr>
          <a:xfrm>
            <a:off x="3860078" y="5301015"/>
            <a:ext cx="1078977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22503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sentiment &amp; NPS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15" name="Image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5148072"/>
            <a:ext cx="2202179" cy="885443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5774333" y="5384740"/>
            <a:ext cx="1200911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Perform sentiment</a:t>
            </a:r>
            <a:endParaRPr sz="120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analysis on brand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64" y="5148072"/>
            <a:ext cx="2202180" cy="885443"/>
          </a:xfrm>
          <a:prstGeom prst="rect">
            <a:avLst/>
          </a:prstGeom>
        </p:spPr>
      </p:pic>
      <p:sp>
        <p:nvSpPr>
          <p:cNvPr id="31" name="text 1"/>
          <p:cNvSpPr txBox="1"/>
          <p:nvPr/>
        </p:nvSpPr>
        <p:spPr>
          <a:xfrm>
            <a:off x="7746564" y="5217291"/>
            <a:ext cx="1208516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7619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Identify promoters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&amp; detractors based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8139756" y="5720211"/>
            <a:ext cx="422757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scores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17" name="Image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68" y="5148072"/>
            <a:ext cx="2202180" cy="885443"/>
          </a:xfrm>
          <a:prstGeom prst="rect">
            <a:avLst/>
          </a:prstGeom>
        </p:spPr>
      </p:pic>
      <p:sp>
        <p:nvSpPr>
          <p:cNvPr id="33" name="text 1"/>
          <p:cNvSpPr txBox="1"/>
          <p:nvPr/>
        </p:nvSpPr>
        <p:spPr>
          <a:xfrm>
            <a:off x="9743114" y="5301015"/>
            <a:ext cx="1165860" cy="423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spc="10" dirty="0">
                <a:latin typeface="Calibri"/>
                <a:cs typeface="Calibri"/>
              </a:rPr>
              <a:t>Review trackers to</a:t>
            </a:r>
            <a:endParaRPr sz="900">
              <a:latin typeface="Calibri"/>
              <a:cs typeface="Calibri"/>
            </a:endParaRPr>
          </a:p>
          <a:p>
            <a:pPr marL="219456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quickly flag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7891333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Where is this data generated from?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" y="1600200"/>
            <a:ext cx="2432303" cy="2432303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92" y="1981200"/>
            <a:ext cx="2983991" cy="1632203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0800000">
            <a:off x="3378708" y="1828799"/>
            <a:ext cx="1834896" cy="1834896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5" y="1722119"/>
            <a:ext cx="2049780" cy="204825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94948" y="3713793"/>
            <a:ext cx="925903" cy="630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Calibri"/>
                <a:cs typeface="Calibri"/>
              </a:rPr>
              <a:t>Cloud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800334" y="3713793"/>
            <a:ext cx="540628" cy="630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latin typeface="Calibri"/>
                <a:cs typeface="Calibri"/>
              </a:rPr>
              <a:t>IoT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75339"/>
            <a:ext cx="9317297" cy="731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0F6FC6"/>
                </a:solidFill>
                <a:latin typeface="Calibri Light"/>
                <a:cs typeface="Calibri Light"/>
              </a:rPr>
              <a:t>What is web analytics &amp; social media analytics</a:t>
            </a:r>
            <a:endParaRPr sz="3900">
              <a:latin typeface="Calibri Light"/>
              <a:cs typeface="Calibri Light"/>
            </a:endParaRPr>
          </a:p>
        </p:txBody>
      </p:sp>
      <p:pic>
        <p:nvPicPr>
          <p:cNvPr id="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7820"/>
            <a:ext cx="5126736" cy="10942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06552" y="1604772"/>
            <a:ext cx="5132832" cy="1100328"/>
          </a:xfrm>
          <a:custGeom>
            <a:avLst/>
            <a:gdLst/>
            <a:ahLst/>
            <a:cxnLst/>
            <a:rect l="l" t="t" r="r" b="b"/>
            <a:pathLst>
              <a:path w="5132832" h="1100328">
                <a:moveTo>
                  <a:pt x="3048" y="1097280"/>
                </a:moveTo>
                <a:lnTo>
                  <a:pt x="3048" y="3048"/>
                </a:lnTo>
                <a:lnTo>
                  <a:pt x="5129784" y="3048"/>
                </a:lnTo>
                <a:lnTo>
                  <a:pt x="5129784" y="1097280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808020" y="1764590"/>
            <a:ext cx="2839323" cy="8096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Web analytics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6552" y="2699004"/>
            <a:ext cx="5132832" cy="3163824"/>
          </a:xfrm>
          <a:custGeom>
            <a:avLst/>
            <a:gdLst/>
            <a:ahLst/>
            <a:cxnLst/>
            <a:rect l="l" t="t" r="r" b="b"/>
            <a:pathLst>
              <a:path w="5132832" h="3163824">
                <a:moveTo>
                  <a:pt x="3048" y="3160776"/>
                </a:moveTo>
                <a:lnTo>
                  <a:pt x="3048" y="3048"/>
                </a:lnTo>
                <a:lnTo>
                  <a:pt x="5129784" y="3048"/>
                </a:lnTo>
                <a:lnTo>
                  <a:pt x="5129784" y="3160776"/>
                </a:lnTo>
                <a:close/>
              </a:path>
            </a:pathLst>
          </a:custGeom>
          <a:solidFill>
            <a:srgbClr val="CBDFF1">
              <a:alpha val="90196"/>
            </a:srgbClr>
          </a:solidFill>
          <a:ln w="6096">
            <a:solidFill>
              <a:srgbClr val="CBDFF1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12345" y="2779564"/>
            <a:ext cx="4674021" cy="1340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• Measurement and</a:t>
            </a:r>
            <a:endParaRPr sz="3800">
              <a:latin typeface="Calibri"/>
              <a:cs typeface="Calibri"/>
            </a:endParaRPr>
          </a:p>
          <a:p>
            <a:pPr marL="286483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analysis of data about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98828" y="4369473"/>
            <a:ext cx="2189010" cy="8096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web pages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63" y="1607820"/>
            <a:ext cx="5126735" cy="109423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452616" y="1604772"/>
            <a:ext cx="5132832" cy="1100328"/>
          </a:xfrm>
          <a:custGeom>
            <a:avLst/>
            <a:gdLst/>
            <a:ahLst/>
            <a:cxnLst/>
            <a:rect l="l" t="t" r="r" b="b"/>
            <a:pathLst>
              <a:path w="5132832" h="1100328">
                <a:moveTo>
                  <a:pt x="3048" y="1097280"/>
                </a:moveTo>
                <a:lnTo>
                  <a:pt x="3048" y="3048"/>
                </a:lnTo>
                <a:lnTo>
                  <a:pt x="5129784" y="3048"/>
                </a:lnTo>
                <a:lnTo>
                  <a:pt x="5129784" y="1097280"/>
                </a:lnTo>
                <a:close/>
              </a:path>
            </a:pathLst>
          </a:custGeom>
          <a:ln w="6096">
            <a:solidFill>
              <a:srgbClr val="0BD0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6874523" y="1764590"/>
            <a:ext cx="4395174" cy="8096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Social media analytics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2616" y="2699004"/>
            <a:ext cx="5132832" cy="3163824"/>
          </a:xfrm>
          <a:custGeom>
            <a:avLst/>
            <a:gdLst/>
            <a:ahLst/>
            <a:cxnLst/>
            <a:rect l="l" t="t" r="r" b="b"/>
            <a:pathLst>
              <a:path w="5132832" h="3163824">
                <a:moveTo>
                  <a:pt x="3048" y="3160776"/>
                </a:moveTo>
                <a:lnTo>
                  <a:pt x="3048" y="3048"/>
                </a:lnTo>
                <a:lnTo>
                  <a:pt x="5129784" y="3048"/>
                </a:lnTo>
                <a:lnTo>
                  <a:pt x="5129784" y="3160776"/>
                </a:lnTo>
                <a:close/>
              </a:path>
            </a:pathLst>
          </a:custGeom>
          <a:solidFill>
            <a:srgbClr val="CCEEF1">
              <a:alpha val="90196"/>
            </a:srgbClr>
          </a:solidFill>
          <a:ln w="6096">
            <a:solidFill>
              <a:srgbClr val="CCEEF1">
                <a:alpha val="90196"/>
              </a:srgb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6657610" y="2779564"/>
            <a:ext cx="4296137" cy="1340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60" spc="10" dirty="0">
                <a:latin typeface="Calibri"/>
                <a:cs typeface="Calibri"/>
              </a:rPr>
              <a:t>• Analysing data from</a:t>
            </a:r>
            <a:endParaRPr sz="3500">
              <a:latin typeface="Calibri"/>
              <a:cs typeface="Calibri"/>
            </a:endParaRPr>
          </a:p>
          <a:p>
            <a:pPr marL="286483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social media to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944094" y="4369473"/>
            <a:ext cx="4127047" cy="13401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journey, perceptions</a:t>
            </a:r>
            <a:endParaRPr sz="3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3800" spc="10" dirty="0">
                <a:latin typeface="Calibri"/>
                <a:cs typeface="Calibri"/>
              </a:rPr>
              <a:t>&amp; sentiment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10200"/>
            <a:ext cx="10972800" cy="103936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06552" y="5407152"/>
            <a:ext cx="10978896" cy="1045464"/>
          </a:xfrm>
          <a:custGeom>
            <a:avLst/>
            <a:gdLst/>
            <a:ahLst/>
            <a:cxnLst/>
            <a:rect l="l" t="t" r="r" b="b"/>
            <a:pathLst>
              <a:path w="10978896" h="1045464">
                <a:moveTo>
                  <a:pt x="3048" y="522732"/>
                </a:moveTo>
                <a:lnTo>
                  <a:pt x="327520" y="782574"/>
                </a:lnTo>
                <a:lnTo>
                  <a:pt x="327520" y="1042416"/>
                </a:lnTo>
                <a:close/>
              </a:path>
              <a:path w="10978896" h="1045464">
                <a:moveTo>
                  <a:pt x="10651376" y="782574"/>
                </a:moveTo>
                <a:lnTo>
                  <a:pt x="327520" y="782574"/>
                </a:lnTo>
                <a:lnTo>
                  <a:pt x="3048" y="522732"/>
                </a:lnTo>
                <a:lnTo>
                  <a:pt x="327520" y="3048"/>
                </a:lnTo>
                <a:lnTo>
                  <a:pt x="327520" y="262890"/>
                </a:lnTo>
                <a:lnTo>
                  <a:pt x="10651376" y="262890"/>
                </a:lnTo>
                <a:lnTo>
                  <a:pt x="10651376" y="3048"/>
                </a:lnTo>
                <a:lnTo>
                  <a:pt x="10975848" y="522732"/>
                </a:lnTo>
                <a:lnTo>
                  <a:pt x="10651376" y="1042416"/>
                </a:lnTo>
                <a:close/>
              </a:path>
            </a:pathLst>
          </a:custGeom>
          <a:ln w="6096">
            <a:solidFill>
              <a:srgbClr val="009D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007876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Applications of WSMA</a:t>
            </a:r>
            <a:endParaRPr sz="4300">
              <a:latin typeface="Calibri Light"/>
              <a:cs typeface="Calibri Light"/>
            </a:endParaRPr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8" y="1575816"/>
            <a:ext cx="3131027" cy="1897379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47" y="3121152"/>
            <a:ext cx="2225040" cy="54559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87822" y="3188429"/>
            <a:ext cx="1949301" cy="4265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Web page analysis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89" y="1575816"/>
            <a:ext cx="3131027" cy="1897379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3121152"/>
            <a:ext cx="2225040" cy="54559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44535" y="3048888"/>
            <a:ext cx="1475485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10" spc="10" dirty="0">
                <a:latin typeface="Calibri"/>
                <a:cs typeface="Calibri"/>
              </a:rPr>
              <a:t>Shopping cart</a:t>
            </a:r>
            <a:endParaRPr sz="1600">
              <a:latin typeface="Calibri"/>
              <a:cs typeface="Calibri"/>
            </a:endParaRPr>
          </a:p>
          <a:p>
            <a:pPr marL="307954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93" y="1575816"/>
            <a:ext cx="3129168" cy="1897379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71" y="3121152"/>
            <a:ext cx="2225040" cy="54559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8523651" y="3048888"/>
            <a:ext cx="2161099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Customer sentiment</a:t>
            </a:r>
            <a:endParaRPr sz="1300">
              <a:latin typeface="Calibri"/>
              <a:cs typeface="Calibri"/>
            </a:endParaRPr>
          </a:p>
          <a:p>
            <a:pPr marL="64925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8" y="3933444"/>
            <a:ext cx="3131027" cy="1895856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48" y="5478780"/>
            <a:ext cx="2225040" cy="54559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498718" y="5405612"/>
            <a:ext cx="1330567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Hate speech</a:t>
            </a:r>
            <a:endParaRPr sz="1800">
              <a:latin typeface="Calibri"/>
              <a:cs typeface="Calibri"/>
            </a:endParaRPr>
          </a:p>
          <a:p>
            <a:pPr marL="14176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detection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89" y="3933444"/>
            <a:ext cx="3131027" cy="1895856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59" y="5478780"/>
            <a:ext cx="2225039" cy="54559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5706986" y="5405612"/>
            <a:ext cx="1352556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latin typeface="Calibri"/>
                <a:cs typeface="Calibri"/>
              </a:rPr>
              <a:t>E-commerce</a:t>
            </a:r>
            <a:endParaRPr sz="1600">
              <a:latin typeface="Calibri"/>
              <a:cs typeface="Calibri"/>
            </a:endParaRPr>
          </a:p>
          <a:p>
            <a:pPr marL="254508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reviews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92" y="3933444"/>
            <a:ext cx="3129167" cy="1895855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72" y="5478780"/>
            <a:ext cx="2225040" cy="54559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924430" y="5405612"/>
            <a:ext cx="1358790" cy="7070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Personalised</a:t>
            </a:r>
            <a:endParaRPr sz="1800">
              <a:latin typeface="Calibri"/>
              <a:cs typeface="Calibri"/>
            </a:endParaRPr>
          </a:p>
          <a:p>
            <a:pPr marL="129544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marketing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1183136" y="6424917"/>
            <a:ext cx="111709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929639" y="638742"/>
            <a:ext cx="5875139" cy="8065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spc="10" dirty="0">
                <a:solidFill>
                  <a:srgbClr val="0F6FC6"/>
                </a:solidFill>
                <a:latin typeface="Calibri Light"/>
                <a:cs typeface="Calibri Light"/>
              </a:rPr>
              <a:t>WSMA and business value</a:t>
            </a:r>
            <a:endParaRPr sz="4300">
              <a:latin typeface="Calibri Light"/>
              <a:cs typeface="Calibri Ligh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66163" y="1876358"/>
            <a:ext cx="1678187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56616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Customer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engagement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3656" y="1818132"/>
            <a:ext cx="560832" cy="976885"/>
          </a:xfrm>
          <a:custGeom>
            <a:avLst/>
            <a:gdLst/>
            <a:ahLst/>
            <a:cxnLst/>
            <a:rect l="l" t="t" r="r" b="b"/>
            <a:pathLst>
              <a:path w="560832" h="976885">
                <a:moveTo>
                  <a:pt x="447960" y="955699"/>
                </a:moveTo>
                <a:lnTo>
                  <a:pt x="360764" y="914548"/>
                </a:lnTo>
                <a:lnTo>
                  <a:pt x="301974" y="853511"/>
                </a:lnTo>
                <a:lnTo>
                  <a:pt x="280416" y="778764"/>
                </a:lnTo>
                <a:lnTo>
                  <a:pt x="280416" y="680466"/>
                </a:lnTo>
                <a:lnTo>
                  <a:pt x="258858" y="605719"/>
                </a:lnTo>
                <a:lnTo>
                  <a:pt x="200068" y="544683"/>
                </a:lnTo>
                <a:lnTo>
                  <a:pt x="112872" y="503532"/>
                </a:lnTo>
                <a:lnTo>
                  <a:pt x="6096" y="488442"/>
                </a:lnTo>
                <a:lnTo>
                  <a:pt x="112872" y="473353"/>
                </a:lnTo>
                <a:lnTo>
                  <a:pt x="200068" y="432202"/>
                </a:lnTo>
                <a:lnTo>
                  <a:pt x="258858" y="371165"/>
                </a:lnTo>
                <a:lnTo>
                  <a:pt x="280416" y="296418"/>
                </a:lnTo>
                <a:lnTo>
                  <a:pt x="280416" y="198120"/>
                </a:lnTo>
                <a:lnTo>
                  <a:pt x="301974" y="123373"/>
                </a:lnTo>
                <a:lnTo>
                  <a:pt x="360764" y="62337"/>
                </a:lnTo>
                <a:lnTo>
                  <a:pt x="447960" y="21186"/>
                </a:lnTo>
                <a:lnTo>
                  <a:pt x="554736" y="6096"/>
                </a:lnTo>
                <a:lnTo>
                  <a:pt x="554736" y="970788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4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75" y="1819655"/>
            <a:ext cx="7461503" cy="97383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212715" y="1847275"/>
            <a:ext cx="2508326" cy="9382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Brand promotion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Brand salience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72467" y="2894616"/>
            <a:ext cx="1877448" cy="531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Enhance sales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6704" y="2872739"/>
            <a:ext cx="560833" cy="554737"/>
          </a:xfrm>
          <a:custGeom>
            <a:avLst/>
            <a:gdLst/>
            <a:ahLst/>
            <a:cxnLst/>
            <a:rect l="l" t="t" r="r" b="b"/>
            <a:pathLst>
              <a:path w="560833" h="554737">
                <a:moveTo>
                  <a:pt x="447961" y="537981"/>
                </a:moveTo>
                <a:lnTo>
                  <a:pt x="360765" y="508912"/>
                </a:lnTo>
                <a:lnTo>
                  <a:pt x="301974" y="465798"/>
                </a:lnTo>
                <a:lnTo>
                  <a:pt x="280416" y="413005"/>
                </a:lnTo>
                <a:lnTo>
                  <a:pt x="258858" y="360212"/>
                </a:lnTo>
                <a:lnTo>
                  <a:pt x="200068" y="317098"/>
                </a:lnTo>
                <a:lnTo>
                  <a:pt x="112872" y="288029"/>
                </a:lnTo>
                <a:lnTo>
                  <a:pt x="6096" y="277369"/>
                </a:lnTo>
                <a:lnTo>
                  <a:pt x="112872" y="266709"/>
                </a:lnTo>
                <a:lnTo>
                  <a:pt x="200068" y="237640"/>
                </a:lnTo>
                <a:lnTo>
                  <a:pt x="258858" y="194526"/>
                </a:lnTo>
                <a:lnTo>
                  <a:pt x="280416" y="141733"/>
                </a:lnTo>
                <a:lnTo>
                  <a:pt x="301974" y="88940"/>
                </a:lnTo>
                <a:lnTo>
                  <a:pt x="360764" y="45826"/>
                </a:lnTo>
                <a:lnTo>
                  <a:pt x="447960" y="16757"/>
                </a:lnTo>
                <a:lnTo>
                  <a:pt x="554736" y="6097"/>
                </a:lnTo>
                <a:lnTo>
                  <a:pt x="554736" y="548641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3" y="2875788"/>
            <a:ext cx="7469124" cy="54864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216144" y="2894410"/>
            <a:ext cx="5066576" cy="531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Targeted promotions on social media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27566" y="3498280"/>
            <a:ext cx="1816554" cy="8802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816888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Service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improvement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43656" y="3505200"/>
            <a:ext cx="560832" cy="847344"/>
          </a:xfrm>
          <a:custGeom>
            <a:avLst/>
            <a:gdLst/>
            <a:ahLst/>
            <a:cxnLst/>
            <a:rect l="l" t="t" r="r" b="b"/>
            <a:pathLst>
              <a:path w="560832" h="847344">
                <a:moveTo>
                  <a:pt x="447960" y="826159"/>
                </a:moveTo>
                <a:lnTo>
                  <a:pt x="360764" y="785008"/>
                </a:lnTo>
                <a:lnTo>
                  <a:pt x="301974" y="723971"/>
                </a:lnTo>
                <a:lnTo>
                  <a:pt x="280416" y="649224"/>
                </a:lnTo>
                <a:lnTo>
                  <a:pt x="280416" y="615696"/>
                </a:lnTo>
                <a:lnTo>
                  <a:pt x="258858" y="540949"/>
                </a:lnTo>
                <a:lnTo>
                  <a:pt x="200068" y="479912"/>
                </a:lnTo>
                <a:lnTo>
                  <a:pt x="112872" y="438762"/>
                </a:lnTo>
                <a:lnTo>
                  <a:pt x="6096" y="423672"/>
                </a:lnTo>
                <a:lnTo>
                  <a:pt x="112872" y="408583"/>
                </a:lnTo>
                <a:lnTo>
                  <a:pt x="200068" y="367432"/>
                </a:lnTo>
                <a:lnTo>
                  <a:pt x="258858" y="306395"/>
                </a:lnTo>
                <a:lnTo>
                  <a:pt x="280416" y="231648"/>
                </a:lnTo>
                <a:lnTo>
                  <a:pt x="280416" y="198120"/>
                </a:lnTo>
                <a:lnTo>
                  <a:pt x="301974" y="123373"/>
                </a:lnTo>
                <a:lnTo>
                  <a:pt x="360764" y="62337"/>
                </a:lnTo>
                <a:lnTo>
                  <a:pt x="447960" y="21186"/>
                </a:lnTo>
                <a:lnTo>
                  <a:pt x="554736" y="6096"/>
                </a:lnTo>
                <a:lnTo>
                  <a:pt x="554736" y="841248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75" y="3506724"/>
            <a:ext cx="7461503" cy="84277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212715" y="3672770"/>
            <a:ext cx="6764038" cy="531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Use Voice of customer to improve product/service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65663" y="4423724"/>
            <a:ext cx="1781875" cy="8802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036246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Crisis</a:t>
            </a:r>
            <a:endParaRPr sz="25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management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46704" y="4430268"/>
            <a:ext cx="560833" cy="847344"/>
          </a:xfrm>
          <a:custGeom>
            <a:avLst/>
            <a:gdLst/>
            <a:ahLst/>
            <a:cxnLst/>
            <a:rect l="l" t="t" r="r" b="b"/>
            <a:pathLst>
              <a:path w="560833" h="847344">
                <a:moveTo>
                  <a:pt x="447961" y="826159"/>
                </a:moveTo>
                <a:lnTo>
                  <a:pt x="360765" y="785008"/>
                </a:lnTo>
                <a:lnTo>
                  <a:pt x="301974" y="723971"/>
                </a:lnTo>
                <a:lnTo>
                  <a:pt x="280416" y="649224"/>
                </a:lnTo>
                <a:lnTo>
                  <a:pt x="280416" y="615696"/>
                </a:lnTo>
                <a:lnTo>
                  <a:pt x="258858" y="540949"/>
                </a:lnTo>
                <a:lnTo>
                  <a:pt x="200068" y="479912"/>
                </a:lnTo>
                <a:lnTo>
                  <a:pt x="112872" y="438761"/>
                </a:lnTo>
                <a:lnTo>
                  <a:pt x="6096" y="423672"/>
                </a:lnTo>
                <a:lnTo>
                  <a:pt x="112872" y="408583"/>
                </a:lnTo>
                <a:lnTo>
                  <a:pt x="200068" y="367432"/>
                </a:lnTo>
                <a:lnTo>
                  <a:pt x="258858" y="306395"/>
                </a:lnTo>
                <a:lnTo>
                  <a:pt x="280416" y="231648"/>
                </a:lnTo>
                <a:lnTo>
                  <a:pt x="280416" y="198120"/>
                </a:lnTo>
                <a:lnTo>
                  <a:pt x="301974" y="123373"/>
                </a:lnTo>
                <a:lnTo>
                  <a:pt x="360764" y="62336"/>
                </a:lnTo>
                <a:lnTo>
                  <a:pt x="447960" y="21185"/>
                </a:lnTo>
                <a:lnTo>
                  <a:pt x="554736" y="6096"/>
                </a:lnTo>
                <a:lnTo>
                  <a:pt x="554736" y="841248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7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3" y="4431792"/>
            <a:ext cx="7469124" cy="842772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4216144" y="4598082"/>
            <a:ext cx="5929616" cy="531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Sentiment analysis &amp; hate speech detection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514421" y="5376297"/>
            <a:ext cx="1732456" cy="5312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Stock indices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46704" y="5355336"/>
            <a:ext cx="560833" cy="553212"/>
          </a:xfrm>
          <a:custGeom>
            <a:avLst/>
            <a:gdLst/>
            <a:ahLst/>
            <a:cxnLst/>
            <a:rect l="l" t="t" r="r" b="b"/>
            <a:pathLst>
              <a:path w="560833" h="553212">
                <a:moveTo>
                  <a:pt x="447961" y="536488"/>
                </a:moveTo>
                <a:lnTo>
                  <a:pt x="360765" y="507502"/>
                </a:lnTo>
                <a:lnTo>
                  <a:pt x="301974" y="464510"/>
                </a:lnTo>
                <a:lnTo>
                  <a:pt x="280416" y="411861"/>
                </a:lnTo>
                <a:lnTo>
                  <a:pt x="258858" y="359213"/>
                </a:lnTo>
                <a:lnTo>
                  <a:pt x="200068" y="316220"/>
                </a:lnTo>
                <a:lnTo>
                  <a:pt x="112872" y="287235"/>
                </a:lnTo>
                <a:lnTo>
                  <a:pt x="6096" y="276606"/>
                </a:lnTo>
                <a:lnTo>
                  <a:pt x="112872" y="265978"/>
                </a:lnTo>
                <a:lnTo>
                  <a:pt x="200068" y="236992"/>
                </a:lnTo>
                <a:lnTo>
                  <a:pt x="258858" y="194000"/>
                </a:lnTo>
                <a:lnTo>
                  <a:pt x="280416" y="141351"/>
                </a:lnTo>
                <a:lnTo>
                  <a:pt x="301974" y="88703"/>
                </a:lnTo>
                <a:lnTo>
                  <a:pt x="360764" y="45710"/>
                </a:lnTo>
                <a:lnTo>
                  <a:pt x="447960" y="16725"/>
                </a:lnTo>
                <a:lnTo>
                  <a:pt x="554736" y="6096"/>
                </a:lnTo>
                <a:lnTo>
                  <a:pt x="554736" y="547116"/>
                </a:lnTo>
                <a:close/>
              </a:path>
            </a:pathLst>
          </a:custGeom>
          <a:ln w="12192">
            <a:solidFill>
              <a:srgbClr val="0F6F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4" y="5356860"/>
            <a:ext cx="7469124" cy="550164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4216144" y="5376442"/>
            <a:ext cx="7201546" cy="531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Calibri"/>
                <a:cs typeface="Calibri"/>
              </a:rPr>
              <a:t>• Customer sentiments have an impact on stock indices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1105412" y="6424917"/>
            <a:ext cx="189890" cy="25542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9B9B9B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1213</Words>
  <Application>Microsoft Office PowerPoint</Application>
  <PresentationFormat>Widescreen</PresentationFormat>
  <Paragraphs>432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Kumar Sundram</cp:lastModifiedBy>
  <cp:revision>2</cp:revision>
  <dcterms:created xsi:type="dcterms:W3CDTF">2023-04-28T11:16:58Z</dcterms:created>
  <dcterms:modified xsi:type="dcterms:W3CDTF">2023-04-28T11:34:26Z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2023-04-28T00:00:00Z</vt:filetime>
  </property>
  <property fmtid="{D5CDD505-2E9C-101B-9397-08002B2CF9AE}" pid="3" name="LastSaved">
    <vt:filetime>2023-04-28T00:00:00Z</vt:filetime>
  </property>
</Properties>
</file>